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sldIdLst>
    <p:sldId id="310" r:id="rId5"/>
    <p:sldId id="329" r:id="rId6"/>
    <p:sldId id="313" r:id="rId7"/>
    <p:sldId id="307" r:id="rId8"/>
    <p:sldId id="317" r:id="rId9"/>
    <p:sldId id="318" r:id="rId10"/>
    <p:sldId id="319" r:id="rId11"/>
    <p:sldId id="320" r:id="rId12"/>
    <p:sldId id="301" r:id="rId13"/>
    <p:sldId id="326" r:id="rId14"/>
    <p:sldId id="327" r:id="rId15"/>
    <p:sldId id="321" r:id="rId16"/>
    <p:sldId id="322" r:id="rId17"/>
    <p:sldId id="323" r:id="rId18"/>
    <p:sldId id="325" r:id="rId19"/>
    <p:sldId id="328" r:id="rId20"/>
    <p:sldId id="32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ADD37-0366-4495-85E8-681881711F92}" v="4" dt="2021-09-27T15:54:18.052"/>
    <p1510:client id="{CD5B3D76-85A0-44F7-BAB1-0F5338F10B53}" v="7" dt="2021-09-21T14:37:57.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7" autoAdjust="0"/>
    <p:restoredTop sz="64950" autoAdjust="0"/>
  </p:normalViewPr>
  <p:slideViewPr>
    <p:cSldViewPr snapToGrid="0">
      <p:cViewPr varScale="1">
        <p:scale>
          <a:sx n="53" d="100"/>
          <a:sy n="53" d="100"/>
        </p:scale>
        <p:origin x="1843" y="53"/>
      </p:cViewPr>
      <p:guideLst/>
    </p:cSldViewPr>
  </p:slideViewPr>
  <p:outlineViewPr>
    <p:cViewPr>
      <p:scale>
        <a:sx n="33" d="100"/>
        <a:sy n="33" d="100"/>
      </p:scale>
      <p:origin x="0" y="-17654"/>
    </p:cViewPr>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re, Dara R" userId="S::dshore@nps.gov::b4094469-337d-44d4-b1ff-fdf82ac65b28" providerId="AD" clId="Web-{AC9ADD37-0366-4495-85E8-681881711F92}"/>
    <pc:docChg chg="modSld">
      <pc:chgData name="Shore, Dara R" userId="S::dshore@nps.gov::b4094469-337d-44d4-b1ff-fdf82ac65b28" providerId="AD" clId="Web-{AC9ADD37-0366-4495-85E8-681881711F92}" dt="2021-09-27T15:54:17.052" v="0" actId="20577"/>
      <pc:docMkLst>
        <pc:docMk/>
      </pc:docMkLst>
      <pc:sldChg chg="modSp">
        <pc:chgData name="Shore, Dara R" userId="S::dshore@nps.gov::b4094469-337d-44d4-b1ff-fdf82ac65b28" providerId="AD" clId="Web-{AC9ADD37-0366-4495-85E8-681881711F92}" dt="2021-09-27T15:54:17.052" v="0" actId="20577"/>
        <pc:sldMkLst>
          <pc:docMk/>
          <pc:sldMk cId="343447460" sldId="310"/>
        </pc:sldMkLst>
        <pc:spChg chg="mod">
          <ac:chgData name="Shore, Dara R" userId="S::dshore@nps.gov::b4094469-337d-44d4-b1ff-fdf82ac65b28" providerId="AD" clId="Web-{AC9ADD37-0366-4495-85E8-681881711F92}" dt="2021-09-27T15:54:17.052" v="0" actId="20577"/>
          <ac:spMkLst>
            <pc:docMk/>
            <pc:sldMk cId="343447460" sldId="310"/>
            <ac:spMk id="11" creationId="{5FA38261-8BE3-45FF-A33F-0CE58A31456F}"/>
          </ac:spMkLst>
        </pc:spChg>
      </pc:sldChg>
    </pc:docChg>
  </pc:docChgLst>
  <pc:docChgLst>
    <pc:chgData name="Shore, Dara R" userId="S::dshore@nps.gov::b4094469-337d-44d4-b1ff-fdf82ac65b28" providerId="AD" clId="Web-{CD5B3D76-85A0-44F7-BAB1-0F5338F10B53}"/>
    <pc:docChg chg="modSld">
      <pc:chgData name="Shore, Dara R" userId="S::dshore@nps.gov::b4094469-337d-44d4-b1ff-fdf82ac65b28" providerId="AD" clId="Web-{CD5B3D76-85A0-44F7-BAB1-0F5338F10B53}" dt="2021-09-21T14:37:55.447" v="2" actId="20577"/>
      <pc:docMkLst>
        <pc:docMk/>
      </pc:docMkLst>
      <pc:sldChg chg="modSp">
        <pc:chgData name="Shore, Dara R" userId="S::dshore@nps.gov::b4094469-337d-44d4-b1ff-fdf82ac65b28" providerId="AD" clId="Web-{CD5B3D76-85A0-44F7-BAB1-0F5338F10B53}" dt="2021-09-21T14:37:55.447" v="2" actId="20577"/>
        <pc:sldMkLst>
          <pc:docMk/>
          <pc:sldMk cId="343447460" sldId="310"/>
        </pc:sldMkLst>
        <pc:spChg chg="mod">
          <ac:chgData name="Shore, Dara R" userId="S::dshore@nps.gov::b4094469-337d-44d4-b1ff-fdf82ac65b28" providerId="AD" clId="Web-{CD5B3D76-85A0-44F7-BAB1-0F5338F10B53}" dt="2021-09-21T14:37:55.447" v="2" actId="20577"/>
          <ac:spMkLst>
            <pc:docMk/>
            <pc:sldMk cId="343447460" sldId="310"/>
            <ac:spMk id="11" creationId="{5FA38261-8BE3-45FF-A33F-0CE58A3145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0865D-065F-4168-AFF3-C7DAE63F7163}"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AD3F2-0107-4FFF-B10A-6DF85F6D68B2}" type="slidenum">
              <a:rPr lang="en-US" smtClean="0"/>
              <a:t>‹#›</a:t>
            </a:fld>
            <a:endParaRPr lang="en-US"/>
          </a:p>
        </p:txBody>
      </p:sp>
    </p:spTree>
    <p:extLst>
      <p:ext uri="{BB962C8B-B14F-4D97-AF65-F5344CB8AC3E}">
        <p14:creationId xmlns:p14="http://schemas.microsoft.com/office/powerpoint/2010/main" val="26862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pr.org/2014/09/09/345833757/more-than-half-of-u-s-bird-species-threatened-by-climate-chang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FA7A8D6-7056-40C2-8CF1-D3E21CD18E68}" type="slidenum">
              <a:rPr lang="en-US" smtClean="0"/>
              <a:t>1</a:t>
            </a:fld>
            <a:endParaRPr lang="en-US"/>
          </a:p>
        </p:txBody>
      </p:sp>
    </p:spTree>
    <p:extLst>
      <p:ext uri="{BB962C8B-B14F-4D97-AF65-F5344CB8AC3E}">
        <p14:creationId xmlns:p14="http://schemas.microsoft.com/office/powerpoint/2010/main" val="352446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7</a:t>
            </a:r>
          </a:p>
          <a:p>
            <a:r>
              <a:rPr lang="en-US" baseline="0" dirty="0"/>
              <a:t>Create a food web model highlighting the role of producers, consumers, and decomposers while highlighting your bird. The model should represent the local ecosystem and organisms in which your bird lives. Show the flow of energy in the ecosystem.</a:t>
            </a:r>
          </a:p>
          <a:p>
            <a:r>
              <a:rPr lang="en-US" baseline="0" dirty="0"/>
              <a:t> </a:t>
            </a:r>
          </a:p>
        </p:txBody>
      </p:sp>
      <p:sp>
        <p:nvSpPr>
          <p:cNvPr id="4" name="Slide Number Placeholder 3"/>
          <p:cNvSpPr>
            <a:spLocks noGrp="1"/>
          </p:cNvSpPr>
          <p:nvPr>
            <p:ph type="sldNum" sz="quarter" idx="10"/>
          </p:nvPr>
        </p:nvSpPr>
        <p:spPr/>
        <p:txBody>
          <a:bodyPr/>
          <a:lstStyle/>
          <a:p>
            <a:fld id="{AFA7A8D6-7056-40C2-8CF1-D3E21CD18E68}" type="slidenum">
              <a:rPr lang="en-US" smtClean="0"/>
              <a:t>10</a:t>
            </a:fld>
            <a:endParaRPr lang="en-US"/>
          </a:p>
        </p:txBody>
      </p:sp>
    </p:spTree>
    <p:extLst>
      <p:ext uri="{BB962C8B-B14F-4D97-AF65-F5344CB8AC3E}">
        <p14:creationId xmlns:p14="http://schemas.microsoft.com/office/powerpoint/2010/main" val="1771788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8</a:t>
            </a:r>
          </a:p>
          <a:p>
            <a:r>
              <a:rPr lang="en-US" baseline="0" dirty="0"/>
              <a:t>Write 1-2 paragraphs explaining what could happen to the local and larger ecosystem if your bird no longer lived there and the food web was disrupted. </a:t>
            </a:r>
          </a:p>
          <a:p>
            <a:endParaRPr lang="en-US" baseline="0" dirty="0"/>
          </a:p>
        </p:txBody>
      </p:sp>
      <p:sp>
        <p:nvSpPr>
          <p:cNvPr id="4" name="Slide Number Placeholder 3"/>
          <p:cNvSpPr>
            <a:spLocks noGrp="1"/>
          </p:cNvSpPr>
          <p:nvPr>
            <p:ph type="sldNum" sz="quarter" idx="10"/>
          </p:nvPr>
        </p:nvSpPr>
        <p:spPr/>
        <p:txBody>
          <a:bodyPr/>
          <a:lstStyle/>
          <a:p>
            <a:fld id="{AFA7A8D6-7056-40C2-8CF1-D3E21CD18E68}" type="slidenum">
              <a:rPr lang="en-US" smtClean="0"/>
              <a:t>11</a:t>
            </a:fld>
            <a:endParaRPr lang="en-US"/>
          </a:p>
        </p:txBody>
      </p:sp>
    </p:spTree>
    <p:extLst>
      <p:ext uri="{BB962C8B-B14F-4D97-AF65-F5344CB8AC3E}">
        <p14:creationId xmlns:p14="http://schemas.microsoft.com/office/powerpoint/2010/main" val="233689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 not include this slide in your exhibit.</a:t>
            </a:r>
          </a:p>
          <a:p>
            <a:endParaRPr lang="en-US" baseline="0" dirty="0"/>
          </a:p>
          <a:p>
            <a:r>
              <a:rPr lang="en-US" baseline="0" dirty="0"/>
              <a:t>Listen to the podcast linked at the beginning of the lesson or here https://www.npr.org/2014/09/09/345833757/more-than-half-of-u-s-bird-species-threatened-by-climate-change </a:t>
            </a:r>
          </a:p>
          <a:p>
            <a:r>
              <a:rPr lang="en-US" baseline="0" dirty="0"/>
              <a:t>In the past, animals have been able to physically adapt to naturally changing climates because the changes often occurred slowly. For example, the structure of a foot might evolve over the course of many thousands or millions of years. However, the warming temperatures we see today are happening very quickly. Species most likely cannot change body features fast enough to improve survival. However, scientists have documented behavioral adaptations to changing climate conditions in modern times. </a:t>
            </a:r>
          </a:p>
          <a:p>
            <a:endParaRPr lang="en-US" baseline="0" dirty="0"/>
          </a:p>
          <a:p>
            <a:r>
              <a:rPr lang="en-US" baseline="0" dirty="0"/>
              <a:t>For this final activity, suppose your bird is able to maintain a smaller population during a 3 degree Celsius warming trend by adopting some new behaviors. Follow the guidelines below to engineer and design an evolved version of your bird that will be able to thrive in the changed ecosystem projected for your state. Refer to the map model you made and described in Slide 8. Your teacher will decide if your modified bird model will be a computer generated model/drawing, a sculpture, a drawing by hand, etc.</a:t>
            </a:r>
          </a:p>
          <a:p>
            <a:endParaRPr lang="en-US" baseline="0" dirty="0"/>
          </a:p>
          <a:p>
            <a:pPr marL="171450" indent="-171450">
              <a:buFontTx/>
              <a:buChar char="-"/>
            </a:pPr>
            <a:r>
              <a:rPr lang="en-US" baseline="0" dirty="0"/>
              <a:t>According to the changes projected, describe critical behavior changes the bird might make and how they would help them survive the changing habitat.</a:t>
            </a:r>
          </a:p>
          <a:p>
            <a:pPr marL="171450" indent="-171450">
              <a:buFontTx/>
              <a:buChar char="-"/>
            </a:pPr>
            <a:r>
              <a:rPr lang="en-US" baseline="0" dirty="0"/>
              <a:t>Design at least 3 modifications to 3 physical features of your bird. Describe and show these modifications clearly with details of how the adaptations will enhance the bird’s chances for survival over extinction.</a:t>
            </a:r>
          </a:p>
          <a:p>
            <a:pPr marL="171450" indent="-171450">
              <a:buFontTx/>
              <a:buChar char="-"/>
            </a:pPr>
            <a:r>
              <a:rPr lang="en-US" baseline="0" dirty="0"/>
              <a:t>You will share these adaptations and your model in Slides 13, 14, and 15.</a:t>
            </a:r>
          </a:p>
          <a:p>
            <a:pPr marL="171450" indent="-171450">
              <a:buFontTx/>
              <a:buChar char="-"/>
            </a:pPr>
            <a:endParaRPr lang="en-US" baseline="0" dirty="0"/>
          </a:p>
          <a:p>
            <a:pPr marL="0" indent="0">
              <a:buFontTx/>
              <a:buNone/>
            </a:pPr>
            <a:endParaRPr lang="en-US" baseline="0" dirty="0"/>
          </a:p>
          <a:p>
            <a:pPr marL="171450" indent="-171450">
              <a:buFontTx/>
              <a:buChar char="-"/>
            </a:pPr>
            <a:endParaRPr lang="en-US" baseline="0" dirty="0"/>
          </a:p>
          <a:p>
            <a:pPr marL="171450" indent="-171450">
              <a:buFontTx/>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FA7A8D6-7056-40C2-8CF1-D3E21CD18E68}" type="slidenum">
              <a:rPr lang="en-US" smtClean="0"/>
              <a:t>12</a:t>
            </a:fld>
            <a:endParaRPr lang="en-US"/>
          </a:p>
        </p:txBody>
      </p:sp>
    </p:spTree>
    <p:extLst>
      <p:ext uri="{BB962C8B-B14F-4D97-AF65-F5344CB8AC3E}">
        <p14:creationId xmlns:p14="http://schemas.microsoft.com/office/powerpoint/2010/main" val="4277852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9</a:t>
            </a:r>
          </a:p>
          <a:p>
            <a:r>
              <a:rPr lang="en-US" baseline="0" dirty="0"/>
              <a:t>Choose 3 behaviors, modify them, and describe how this will enhance chances against extinction.</a:t>
            </a:r>
          </a:p>
          <a:p>
            <a:endParaRPr lang="en-US" baseline="0" dirty="0"/>
          </a:p>
        </p:txBody>
      </p:sp>
      <p:sp>
        <p:nvSpPr>
          <p:cNvPr id="4" name="Slide Number Placeholder 3"/>
          <p:cNvSpPr>
            <a:spLocks noGrp="1"/>
          </p:cNvSpPr>
          <p:nvPr>
            <p:ph type="sldNum" sz="quarter" idx="10"/>
          </p:nvPr>
        </p:nvSpPr>
        <p:spPr/>
        <p:txBody>
          <a:bodyPr/>
          <a:lstStyle/>
          <a:p>
            <a:fld id="{AFA7A8D6-7056-40C2-8CF1-D3E21CD18E68}" type="slidenum">
              <a:rPr lang="en-US" smtClean="0"/>
              <a:t>13</a:t>
            </a:fld>
            <a:endParaRPr lang="en-US"/>
          </a:p>
        </p:txBody>
      </p:sp>
    </p:spTree>
    <p:extLst>
      <p:ext uri="{BB962C8B-B14F-4D97-AF65-F5344CB8AC3E}">
        <p14:creationId xmlns:p14="http://schemas.microsoft.com/office/powerpoint/2010/main" val="1298807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10</a:t>
            </a:r>
          </a:p>
          <a:p>
            <a:r>
              <a:rPr lang="en-US" baseline="0" dirty="0"/>
              <a:t>Choose 3 physical features, modify them, and describe how this will enhance chances against extinction.</a:t>
            </a:r>
          </a:p>
          <a:p>
            <a:endParaRPr lang="en-US" baseline="0" dirty="0"/>
          </a:p>
        </p:txBody>
      </p:sp>
      <p:sp>
        <p:nvSpPr>
          <p:cNvPr id="4" name="Slide Number Placeholder 3"/>
          <p:cNvSpPr>
            <a:spLocks noGrp="1"/>
          </p:cNvSpPr>
          <p:nvPr>
            <p:ph type="sldNum" sz="quarter" idx="10"/>
          </p:nvPr>
        </p:nvSpPr>
        <p:spPr/>
        <p:txBody>
          <a:bodyPr/>
          <a:lstStyle/>
          <a:p>
            <a:fld id="{AFA7A8D6-7056-40C2-8CF1-D3E21CD18E68}" type="slidenum">
              <a:rPr lang="en-US" smtClean="0"/>
              <a:t>14</a:t>
            </a:fld>
            <a:endParaRPr lang="en-US"/>
          </a:p>
        </p:txBody>
      </p:sp>
    </p:spTree>
    <p:extLst>
      <p:ext uri="{BB962C8B-B14F-4D97-AF65-F5344CB8AC3E}">
        <p14:creationId xmlns:p14="http://schemas.microsoft.com/office/powerpoint/2010/main" val="309188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11</a:t>
            </a:r>
          </a:p>
          <a:p>
            <a:r>
              <a:rPr lang="en-US" baseline="0" dirty="0"/>
              <a:t>Follow the guidelines given by your teacher. The model should showcase modified physical features that will increase your bird’s chances of survival in the case of a warming climate. </a:t>
            </a:r>
          </a:p>
          <a:p>
            <a:r>
              <a:rPr lang="en-US" baseline="0" dirty="0"/>
              <a:t>Example Changes:  beak shape for new food source; color or pattern changes to feathers; feet modification; etc.</a:t>
            </a:r>
          </a:p>
        </p:txBody>
      </p:sp>
      <p:sp>
        <p:nvSpPr>
          <p:cNvPr id="4" name="Slide Number Placeholder 3"/>
          <p:cNvSpPr>
            <a:spLocks noGrp="1"/>
          </p:cNvSpPr>
          <p:nvPr>
            <p:ph type="sldNum" sz="quarter" idx="10"/>
          </p:nvPr>
        </p:nvSpPr>
        <p:spPr/>
        <p:txBody>
          <a:bodyPr/>
          <a:lstStyle/>
          <a:p>
            <a:fld id="{AFA7A8D6-7056-40C2-8CF1-D3E21CD18E68}" type="slidenum">
              <a:rPr lang="en-US" smtClean="0"/>
              <a:t>15</a:t>
            </a:fld>
            <a:endParaRPr lang="en-US"/>
          </a:p>
        </p:txBody>
      </p:sp>
    </p:spTree>
    <p:extLst>
      <p:ext uri="{BB962C8B-B14F-4D97-AF65-F5344CB8AC3E}">
        <p14:creationId xmlns:p14="http://schemas.microsoft.com/office/powerpoint/2010/main" val="55501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12</a:t>
            </a:r>
          </a:p>
          <a:p>
            <a:r>
              <a:rPr lang="en-US" baseline="0" dirty="0"/>
              <a:t>Cite or give credit to your sources of information </a:t>
            </a:r>
            <a:r>
              <a:rPr lang="en-US" baseline="0"/>
              <a:t>as directed by your teacher.</a:t>
            </a:r>
            <a:endParaRPr lang="en-US" baseline="0" dirty="0"/>
          </a:p>
        </p:txBody>
      </p:sp>
      <p:sp>
        <p:nvSpPr>
          <p:cNvPr id="4" name="Slide Number Placeholder 3"/>
          <p:cNvSpPr>
            <a:spLocks noGrp="1"/>
          </p:cNvSpPr>
          <p:nvPr>
            <p:ph type="sldNum" sz="quarter" idx="10"/>
          </p:nvPr>
        </p:nvSpPr>
        <p:spPr/>
        <p:txBody>
          <a:bodyPr/>
          <a:lstStyle/>
          <a:p>
            <a:fld id="{AFA7A8D6-7056-40C2-8CF1-D3E21CD18E68}" type="slidenum">
              <a:rPr lang="en-US" smtClean="0"/>
              <a:t>16</a:t>
            </a:fld>
            <a:endParaRPr lang="en-US"/>
          </a:p>
        </p:txBody>
      </p:sp>
    </p:spTree>
    <p:extLst>
      <p:ext uri="{BB962C8B-B14F-4D97-AF65-F5344CB8AC3E}">
        <p14:creationId xmlns:p14="http://schemas.microsoft.com/office/powerpoint/2010/main" val="100383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 not include this slide in your exhibit</a:t>
            </a:r>
          </a:p>
        </p:txBody>
      </p:sp>
      <p:sp>
        <p:nvSpPr>
          <p:cNvPr id="4" name="Slide Number Placeholder 3"/>
          <p:cNvSpPr>
            <a:spLocks noGrp="1"/>
          </p:cNvSpPr>
          <p:nvPr>
            <p:ph type="sldNum" sz="quarter" idx="10"/>
          </p:nvPr>
        </p:nvSpPr>
        <p:spPr/>
        <p:txBody>
          <a:bodyPr/>
          <a:lstStyle/>
          <a:p>
            <a:fld id="{AFA7A8D6-7056-40C2-8CF1-D3E21CD18E68}" type="slidenum">
              <a:rPr lang="en-US" smtClean="0"/>
              <a:t>17</a:t>
            </a:fld>
            <a:endParaRPr lang="en-US"/>
          </a:p>
        </p:txBody>
      </p:sp>
    </p:spTree>
    <p:extLst>
      <p:ext uri="{BB962C8B-B14F-4D97-AF65-F5344CB8AC3E}">
        <p14:creationId xmlns:p14="http://schemas.microsoft.com/office/powerpoint/2010/main" val="68909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will design a virtual museum exhibit about a bird observed during their home field studies using Google Slides, Power Point, or similar presentation software. This project is designed to be a group effort where students share research and production responsibilities. Older or higher ability students could instead use a  free application such as </a:t>
            </a:r>
            <a:r>
              <a:rPr lang="en-US" sz="1200" b="1" kern="1200" dirty="0">
                <a:solidFill>
                  <a:schemeClr val="tx1"/>
                </a:solidFill>
                <a:effectLst/>
                <a:latin typeface="+mn-lt"/>
                <a:ea typeface="+mn-ea"/>
                <a:cs typeface="+mn-cs"/>
              </a:rPr>
              <a:t>artspace.com </a:t>
            </a:r>
            <a:r>
              <a:rPr lang="en-US" sz="1200" b="0" kern="1200" dirty="0">
                <a:solidFill>
                  <a:schemeClr val="tx1"/>
                </a:solidFill>
                <a:effectLst/>
                <a:latin typeface="+mn-lt"/>
                <a:ea typeface="+mn-ea"/>
                <a:cs typeface="+mn-cs"/>
              </a:rPr>
              <a:t>to create 3D virtual spaces to include interior/exterior design, exhibit spaces, text panels, interactive elements, etc.</a:t>
            </a:r>
            <a:r>
              <a:rPr lang="en-US" sz="1200" kern="1200" dirty="0">
                <a:solidFill>
                  <a:schemeClr val="tx1"/>
                </a:solidFill>
                <a:effectLst/>
                <a:latin typeface="+mn-lt"/>
                <a:ea typeface="+mn-ea"/>
                <a:cs typeface="+mn-cs"/>
              </a:rPr>
              <a:t> The outcomes of this project are almost limitless and can provide students a chance to practice skills in Language Arts, Technology, Science, Social Studies, Design, etc. The teacher can match the specifics of the project to academic rigor and standards desired. Students should cite sources of information as directed by the teacher. In addition, students should credit photos and other images to sources. Two parts of the provided template require students are familiar with research about bird behavioral adaptations to climatic changes. The podcast story linked below covers this topic. The next slide is the beginning of the suggested exhibit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Student groups should choose one species from the group’s home observations to focus on for the entire exhibit.</a:t>
            </a:r>
            <a:endParaRPr lang="en-US" u="none" dirty="0">
              <a:solidFill>
                <a:schemeClr val="bg1"/>
              </a:solidFill>
              <a:hlinkClick r:id="rId3">
                <a:extLst>
                  <a:ext uri="{A12FA001-AC4F-418D-AE19-62706E023703}">
                    <ahyp:hlinkClr xmlns:ahyp="http://schemas.microsoft.com/office/drawing/2018/hyperlinkcolor" val="tx"/>
                  </a:ext>
                </a:extLst>
              </a:hlinkClick>
            </a:endParaRPr>
          </a:p>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https://www.npr.org/2014/09/09/345833757/more-than-half-of-u-s-bird-species-threatened-by-climate-change</a:t>
            </a:r>
            <a:r>
              <a:rPr lang="en-US" dirty="0"/>
              <a:t>  NPR podcast link</a:t>
            </a:r>
            <a:endParaRPr lang="en-US" baseline="0" dirty="0"/>
          </a:p>
        </p:txBody>
      </p:sp>
      <p:sp>
        <p:nvSpPr>
          <p:cNvPr id="4" name="Slide Number Placeholder 3"/>
          <p:cNvSpPr>
            <a:spLocks noGrp="1"/>
          </p:cNvSpPr>
          <p:nvPr>
            <p:ph type="sldNum" sz="quarter" idx="10"/>
          </p:nvPr>
        </p:nvSpPr>
        <p:spPr/>
        <p:txBody>
          <a:bodyPr/>
          <a:lstStyle/>
          <a:p>
            <a:fld id="{AFA7A8D6-7056-40C2-8CF1-D3E21CD18E68}" type="slidenum">
              <a:rPr lang="en-US" smtClean="0"/>
              <a:t>2</a:t>
            </a:fld>
            <a:endParaRPr lang="en-US"/>
          </a:p>
        </p:txBody>
      </p:sp>
    </p:spTree>
    <p:extLst>
      <p:ext uri="{BB962C8B-B14F-4D97-AF65-F5344CB8AC3E}">
        <p14:creationId xmlns:p14="http://schemas.microsoft.com/office/powerpoint/2010/main" val="201332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1</a:t>
            </a:r>
          </a:p>
          <a:p>
            <a:r>
              <a:rPr lang="en-US" baseline="0" dirty="0"/>
              <a:t>Name of bird</a:t>
            </a:r>
          </a:p>
          <a:p>
            <a:r>
              <a:rPr lang="en-US" baseline="0" dirty="0"/>
              <a:t>Full body photo</a:t>
            </a:r>
          </a:p>
          <a:p>
            <a:r>
              <a:rPr lang="en-US" baseline="0" dirty="0"/>
              <a:t>Audio clip- Many free downloadable clips available at:  </a:t>
            </a:r>
            <a:r>
              <a:rPr lang="en-US" baseline="0" dirty="0">
                <a:solidFill>
                  <a:srgbClr val="0070C0"/>
                </a:solidFill>
              </a:rPr>
              <a:t>https://www.nps.gov/subjects/sound/gallery.htm	http://www.azfo.org/soundlibrary/sounds_intro.html   	https://www.xeno-canto.org</a:t>
            </a:r>
          </a:p>
          <a:p>
            <a:r>
              <a:rPr lang="en-US" baseline="0" dirty="0">
                <a:solidFill>
                  <a:srgbClr val="0070C0"/>
                </a:solidFill>
              </a:rPr>
              <a:t>Students may also record audio to share.</a:t>
            </a:r>
          </a:p>
        </p:txBody>
      </p:sp>
      <p:sp>
        <p:nvSpPr>
          <p:cNvPr id="4" name="Slide Number Placeholder 3"/>
          <p:cNvSpPr>
            <a:spLocks noGrp="1"/>
          </p:cNvSpPr>
          <p:nvPr>
            <p:ph type="sldNum" sz="quarter" idx="10"/>
          </p:nvPr>
        </p:nvSpPr>
        <p:spPr/>
        <p:txBody>
          <a:bodyPr/>
          <a:lstStyle/>
          <a:p>
            <a:fld id="{AFA7A8D6-7056-40C2-8CF1-D3E21CD18E68}" type="slidenum">
              <a:rPr lang="en-US" smtClean="0"/>
              <a:t>3</a:t>
            </a:fld>
            <a:endParaRPr lang="en-US"/>
          </a:p>
        </p:txBody>
      </p:sp>
    </p:spTree>
    <p:extLst>
      <p:ext uri="{BB962C8B-B14F-4D97-AF65-F5344CB8AC3E}">
        <p14:creationId xmlns:p14="http://schemas.microsoft.com/office/powerpoint/2010/main" val="39206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Template Slide 2</a:t>
            </a:r>
          </a:p>
          <a:p>
            <a:r>
              <a:rPr lang="en-US" i="1" baseline="0" dirty="0"/>
              <a:t>Include information recorded about the bird during field observation completed during home field study. If observed on more than one occurrence or by more than one student, include all data.</a:t>
            </a:r>
          </a:p>
          <a:p>
            <a:r>
              <a:rPr lang="en-US" i="1" baseline="0" dirty="0"/>
              <a:t>Copy of the original observation sheets with sketches are desirable.</a:t>
            </a:r>
          </a:p>
        </p:txBody>
      </p:sp>
      <p:sp>
        <p:nvSpPr>
          <p:cNvPr id="4" name="Slide Number Placeholder 3"/>
          <p:cNvSpPr>
            <a:spLocks noGrp="1"/>
          </p:cNvSpPr>
          <p:nvPr>
            <p:ph type="sldNum" sz="quarter" idx="10"/>
          </p:nvPr>
        </p:nvSpPr>
        <p:spPr/>
        <p:txBody>
          <a:bodyPr/>
          <a:lstStyle/>
          <a:p>
            <a:fld id="{E21AD3F2-0107-4FFF-B10A-6DF85F6D68B2}" type="slidenum">
              <a:rPr lang="en-US" smtClean="0"/>
              <a:t>4</a:t>
            </a:fld>
            <a:endParaRPr lang="en-US"/>
          </a:p>
        </p:txBody>
      </p:sp>
    </p:spTree>
    <p:extLst>
      <p:ext uri="{BB962C8B-B14F-4D97-AF65-F5344CB8AC3E}">
        <p14:creationId xmlns:p14="http://schemas.microsoft.com/office/powerpoint/2010/main" val="320676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3</a:t>
            </a:r>
          </a:p>
          <a:p>
            <a:r>
              <a:rPr lang="en-US" baseline="0" dirty="0"/>
              <a:t>All information can be found at allaboutbirds.org Make sure to credit the website and Cornell Lab of Ornithology.</a:t>
            </a:r>
          </a:p>
          <a:p>
            <a:r>
              <a:rPr lang="en-US" baseline="0" dirty="0"/>
              <a:t>Name of bird</a:t>
            </a:r>
          </a:p>
          <a:p>
            <a:r>
              <a:rPr lang="en-US" baseline="0" dirty="0"/>
              <a:t>Overview- 2-3 sentences describing the bird and its uniqueness.</a:t>
            </a:r>
          </a:p>
          <a:p>
            <a:r>
              <a:rPr lang="en-US" baseline="0" dirty="0"/>
              <a:t>Habitat</a:t>
            </a:r>
          </a:p>
          <a:p>
            <a:r>
              <a:rPr lang="en-US" baseline="0" dirty="0"/>
              <a:t>Food</a:t>
            </a:r>
          </a:p>
          <a:p>
            <a:r>
              <a:rPr lang="en-US" baseline="0" dirty="0"/>
              <a:t>Nesting</a:t>
            </a:r>
          </a:p>
          <a:p>
            <a:r>
              <a:rPr lang="en-US" baseline="0" dirty="0"/>
              <a:t>Behavior</a:t>
            </a:r>
          </a:p>
          <a:p>
            <a:r>
              <a:rPr lang="en-US" baseline="0" dirty="0"/>
              <a:t>Conservation Status</a:t>
            </a:r>
          </a:p>
          <a:p>
            <a:endParaRPr lang="en-US" baseline="0" dirty="0"/>
          </a:p>
        </p:txBody>
      </p:sp>
      <p:sp>
        <p:nvSpPr>
          <p:cNvPr id="4" name="Slide Number Placeholder 3"/>
          <p:cNvSpPr>
            <a:spLocks noGrp="1"/>
          </p:cNvSpPr>
          <p:nvPr>
            <p:ph type="sldNum" sz="quarter" idx="10"/>
          </p:nvPr>
        </p:nvSpPr>
        <p:spPr/>
        <p:txBody>
          <a:bodyPr/>
          <a:lstStyle/>
          <a:p>
            <a:fld id="{AFA7A8D6-7056-40C2-8CF1-D3E21CD18E68}" type="slidenum">
              <a:rPr lang="en-US" smtClean="0"/>
              <a:t>5</a:t>
            </a:fld>
            <a:endParaRPr lang="en-US"/>
          </a:p>
        </p:txBody>
      </p:sp>
    </p:spTree>
    <p:extLst>
      <p:ext uri="{BB962C8B-B14F-4D97-AF65-F5344CB8AC3E}">
        <p14:creationId xmlns:p14="http://schemas.microsoft.com/office/powerpoint/2010/main" val="328030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4</a:t>
            </a:r>
          </a:p>
          <a:p>
            <a:r>
              <a:rPr lang="en-US" baseline="0" dirty="0"/>
              <a:t>Feature photos that highlight a closeup view of three physical features and share your inferences how the feature is an adaptation for survival. A downloaded photo can be cropped to show the feature in a closeup view as seen in this sample.</a:t>
            </a:r>
          </a:p>
          <a:p>
            <a:r>
              <a:rPr lang="en-US" baseline="0" dirty="0"/>
              <a:t>Feet, bill, and plumage are a good choice of focus.</a:t>
            </a:r>
          </a:p>
        </p:txBody>
      </p:sp>
      <p:sp>
        <p:nvSpPr>
          <p:cNvPr id="4" name="Slide Number Placeholder 3"/>
          <p:cNvSpPr>
            <a:spLocks noGrp="1"/>
          </p:cNvSpPr>
          <p:nvPr>
            <p:ph type="sldNum" sz="quarter" idx="10"/>
          </p:nvPr>
        </p:nvSpPr>
        <p:spPr/>
        <p:txBody>
          <a:bodyPr/>
          <a:lstStyle/>
          <a:p>
            <a:fld id="{AFA7A8D6-7056-40C2-8CF1-D3E21CD18E68}" type="slidenum">
              <a:rPr lang="en-US" smtClean="0"/>
              <a:t>6</a:t>
            </a:fld>
            <a:endParaRPr lang="en-US"/>
          </a:p>
        </p:txBody>
      </p:sp>
    </p:spTree>
    <p:extLst>
      <p:ext uri="{BB962C8B-B14F-4D97-AF65-F5344CB8AC3E}">
        <p14:creationId xmlns:p14="http://schemas.microsoft.com/office/powerpoint/2010/main" val="21129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5</a:t>
            </a:r>
          </a:p>
          <a:p>
            <a:r>
              <a:rPr lang="en-US" baseline="0" dirty="0"/>
              <a:t>Current range the bird lives within your state. Find this illustration by going here https://www.audubon.org/bird-guide and then searching the name of the bird. Next scroll down to the section “How Climate Change Will Reshape the Range of ______________”. Read through the section and carefully examine the change of range as the planet warms from climate change.</a:t>
            </a:r>
          </a:p>
          <a:p>
            <a:endParaRPr lang="en-US" baseline="0" dirty="0"/>
          </a:p>
          <a:p>
            <a:r>
              <a:rPr lang="en-US" baseline="0" dirty="0"/>
              <a:t>To get an image for current bird range make sure to select “Current” on the warming scenario interface. Use the pan and zoom features to capture a close view of the current range in your state. Capture this image on you computer- I used </a:t>
            </a:r>
            <a:r>
              <a:rPr lang="en-US" baseline="0" dirty="0" err="1"/>
              <a:t>Ctrl+Print</a:t>
            </a:r>
            <a:r>
              <a:rPr lang="en-US" baseline="0" dirty="0"/>
              <a:t> Screen. Paste the image to your slide and then crop the photo to a clean image as shown in the example.</a:t>
            </a:r>
          </a:p>
          <a:p>
            <a:endParaRPr lang="en-US" baseline="0" dirty="0"/>
          </a:p>
          <a:p>
            <a:r>
              <a:rPr lang="en-US" baseline="0" dirty="0"/>
              <a:t>Add some notes in the text box explaining the image, trends (why or why not you deduct the bird lives in some areas), etc.</a:t>
            </a:r>
          </a:p>
          <a:p>
            <a:endParaRPr lang="en-US" baseline="0" dirty="0"/>
          </a:p>
          <a:p>
            <a:r>
              <a:rPr lang="en-US" baseline="0" dirty="0"/>
              <a:t>(Instead of copying the illustration from the website, students can create their own illustration by hand or in a digital format. An example is found on Slide 9)</a:t>
            </a:r>
          </a:p>
        </p:txBody>
      </p:sp>
      <p:sp>
        <p:nvSpPr>
          <p:cNvPr id="4" name="Slide Number Placeholder 3"/>
          <p:cNvSpPr>
            <a:spLocks noGrp="1"/>
          </p:cNvSpPr>
          <p:nvPr>
            <p:ph type="sldNum" sz="quarter" idx="10"/>
          </p:nvPr>
        </p:nvSpPr>
        <p:spPr/>
        <p:txBody>
          <a:bodyPr/>
          <a:lstStyle/>
          <a:p>
            <a:fld id="{AFA7A8D6-7056-40C2-8CF1-D3E21CD18E68}" type="slidenum">
              <a:rPr lang="en-US" smtClean="0"/>
              <a:t>7</a:t>
            </a:fld>
            <a:endParaRPr lang="en-US"/>
          </a:p>
        </p:txBody>
      </p:sp>
    </p:spTree>
    <p:extLst>
      <p:ext uri="{BB962C8B-B14F-4D97-AF65-F5344CB8AC3E}">
        <p14:creationId xmlns:p14="http://schemas.microsoft.com/office/powerpoint/2010/main" val="205332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Template Slide 6</a:t>
            </a:r>
          </a:p>
          <a:p>
            <a:r>
              <a:rPr lang="en-US" baseline="0" dirty="0"/>
              <a:t>Future range with 3 degrees of climate warming within your state. Follow the same steps described for the previous slide, but select “3 degrees” for the warming scenario. Find this illustration by going here https://www.audubon.org/bird-guide</a:t>
            </a:r>
          </a:p>
          <a:p>
            <a:r>
              <a:rPr lang="en-US" baseline="0" dirty="0"/>
              <a:t>Add some notes in the text box explaining the image, trends (why or why not you deduct the bird lives in some areas), etc.</a:t>
            </a:r>
          </a:p>
          <a:p>
            <a:endParaRPr lang="en-US" baseline="0" dirty="0"/>
          </a:p>
          <a:p>
            <a:r>
              <a:rPr lang="en-US" baseline="0" dirty="0"/>
              <a:t>The next slide features an example of a self-created image used to share range information instead of capturing an image from audobon.org.</a:t>
            </a:r>
          </a:p>
        </p:txBody>
      </p:sp>
      <p:sp>
        <p:nvSpPr>
          <p:cNvPr id="4" name="Slide Number Placeholder 3"/>
          <p:cNvSpPr>
            <a:spLocks noGrp="1"/>
          </p:cNvSpPr>
          <p:nvPr>
            <p:ph type="sldNum" sz="quarter" idx="10"/>
          </p:nvPr>
        </p:nvSpPr>
        <p:spPr/>
        <p:txBody>
          <a:bodyPr/>
          <a:lstStyle/>
          <a:p>
            <a:fld id="{AFA7A8D6-7056-40C2-8CF1-D3E21CD18E68}" type="slidenum">
              <a:rPr lang="en-US" smtClean="0"/>
              <a:t>8</a:t>
            </a:fld>
            <a:endParaRPr lang="en-US"/>
          </a:p>
        </p:txBody>
      </p:sp>
    </p:spTree>
    <p:extLst>
      <p:ext uri="{BB962C8B-B14F-4D97-AF65-F5344CB8AC3E}">
        <p14:creationId xmlns:p14="http://schemas.microsoft.com/office/powerpoint/2010/main" val="329153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*Do not include slide in exhibit. Example of range map made in Microsoft Paint. Alternative method of creating visual for bird range.</a:t>
            </a:r>
          </a:p>
        </p:txBody>
      </p:sp>
      <p:sp>
        <p:nvSpPr>
          <p:cNvPr id="4" name="Slide Number Placeholder 3"/>
          <p:cNvSpPr>
            <a:spLocks noGrp="1"/>
          </p:cNvSpPr>
          <p:nvPr>
            <p:ph type="sldNum" sz="quarter" idx="10"/>
          </p:nvPr>
        </p:nvSpPr>
        <p:spPr/>
        <p:txBody>
          <a:bodyPr/>
          <a:lstStyle/>
          <a:p>
            <a:fld id="{AFA7A8D6-7056-40C2-8CF1-D3E21CD18E68}" type="slidenum">
              <a:rPr lang="en-US" smtClean="0"/>
              <a:t>9</a:t>
            </a:fld>
            <a:endParaRPr lang="en-US"/>
          </a:p>
        </p:txBody>
      </p:sp>
    </p:spTree>
    <p:extLst>
      <p:ext uri="{BB962C8B-B14F-4D97-AF65-F5344CB8AC3E}">
        <p14:creationId xmlns:p14="http://schemas.microsoft.com/office/powerpoint/2010/main" val="377308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6438E-AAB7-4F89-AEC3-C143DEEFC0D5}"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3987416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438E-AAB7-4F89-AEC3-C143DEEFC0D5}"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181584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438E-AAB7-4F89-AEC3-C143DEEFC0D5}"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128375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6438E-AAB7-4F89-AEC3-C143DEEFC0D5}"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26187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6438E-AAB7-4F89-AEC3-C143DEEFC0D5}"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47868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6438E-AAB7-4F89-AEC3-C143DEEFC0D5}"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383764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26438E-AAB7-4F89-AEC3-C143DEEFC0D5}"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130575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26438E-AAB7-4F89-AEC3-C143DEEFC0D5}"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374179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6438E-AAB7-4F89-AEC3-C143DEEFC0D5}"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279808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26438E-AAB7-4F89-AEC3-C143DEEFC0D5}"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127344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26438E-AAB7-4F89-AEC3-C143DEEFC0D5}"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65BD7-DE36-488A-8B61-D91387196974}" type="slidenum">
              <a:rPr lang="en-US" smtClean="0"/>
              <a:t>‹#›</a:t>
            </a:fld>
            <a:endParaRPr lang="en-US"/>
          </a:p>
        </p:txBody>
      </p:sp>
    </p:spTree>
    <p:extLst>
      <p:ext uri="{BB962C8B-B14F-4D97-AF65-F5344CB8AC3E}">
        <p14:creationId xmlns:p14="http://schemas.microsoft.com/office/powerpoint/2010/main" val="32500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6438E-AAB7-4F89-AEC3-C143DEEFC0D5}" type="datetimeFigureOut">
              <a:rPr lang="en-US" smtClean="0"/>
              <a:t>9/30/2021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65BD7-DE36-488A-8B61-D91387196974}" type="slidenum">
              <a:rPr lang="en-US" smtClean="0"/>
              <a:t>‹#›</a:t>
            </a:fld>
            <a:endParaRPr lang="en-US"/>
          </a:p>
        </p:txBody>
      </p:sp>
    </p:spTree>
    <p:extLst>
      <p:ext uri="{BB962C8B-B14F-4D97-AF65-F5344CB8AC3E}">
        <p14:creationId xmlns:p14="http://schemas.microsoft.com/office/powerpoint/2010/main" val="156952013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hyperlink" Target="http://scvnews.com/2015/06/18/turkey-vulture-test-commentary-by-evelyne-vandersande/" TargetMode="External"/><Relationship Id="rId3" Type="http://schemas.openxmlformats.org/officeDocument/2006/relationships/image" Target="../media/image14.jpeg"/><Relationship Id="rId7" Type="http://schemas.openxmlformats.org/officeDocument/2006/relationships/image" Target="../media/image16.png"/><Relationship Id="rId12"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preecenvis.nic.in/Database/Ant_1556.aspx" TargetMode="External"/><Relationship Id="rId11" Type="http://schemas.openxmlformats.org/officeDocument/2006/relationships/hyperlink" Target="http://weknowyourdreams.com/coyote.html" TargetMode="External"/><Relationship Id="rId5" Type="http://schemas.openxmlformats.org/officeDocument/2006/relationships/image" Target="../media/image15.jpeg"/><Relationship Id="rId15" Type="http://schemas.openxmlformats.org/officeDocument/2006/relationships/hyperlink" Target="https://www.nps.gov/katm/blogs/our-impact-on-growth-reducing-our-trace-on-cryptobiotic-soils.htm" TargetMode="External"/><Relationship Id="rId10" Type="http://schemas.openxmlformats.org/officeDocument/2006/relationships/image" Target="../media/image18.jpg"/><Relationship Id="rId4" Type="http://schemas.openxmlformats.org/officeDocument/2006/relationships/hyperlink" Target="https://pixnio.com/nature-landscapes/forest/forest-leaf-green-grass-landscape-environment-wood-summer-tree-nature" TargetMode="External"/><Relationship Id="rId9" Type="http://schemas.openxmlformats.org/officeDocument/2006/relationships/hyperlink" Target="http://www.lostcoast.org/pacific-gopher-snake/" TargetMode="External"/><Relationship Id="rId1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pr.org/2014/09/09/345833757/more-than-half-of-u-s-bird-species-threatened-by-climate-chang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pr.org/2014/09/09/345833757/more-than-half-of-u-s-bird-species-threatened-by-climate-chan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FDE7B-E403-4FB1-94BA-BADA3563BBA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Introduction to Creating Virtual Exhibits</a:t>
            </a:r>
          </a:p>
        </p:txBody>
      </p:sp>
      <p:sp>
        <p:nvSpPr>
          <p:cNvPr id="11" name="TextBox 10">
            <a:extLst>
              <a:ext uri="{FF2B5EF4-FFF2-40B4-BE49-F238E27FC236}">
                <a16:creationId xmlns:a16="http://schemas.microsoft.com/office/drawing/2014/main" id="{5FA38261-8BE3-45FF-A33F-0CE58A31456F}"/>
              </a:ext>
            </a:extLst>
          </p:cNvPr>
          <p:cNvSpPr txBox="1"/>
          <p:nvPr/>
        </p:nvSpPr>
        <p:spPr>
          <a:xfrm>
            <a:off x="7416800" y="360841"/>
            <a:ext cx="4397829" cy="1200329"/>
          </a:xfrm>
          <a:prstGeom prst="rect">
            <a:avLst/>
          </a:prstGeom>
          <a:noFill/>
        </p:spPr>
        <p:txBody>
          <a:bodyPr wrap="square" lIns="91440" tIns="45720" rIns="91440" bIns="45720" rtlCol="0" anchor="t">
            <a:spAutoFit/>
          </a:bodyPr>
          <a:lstStyle/>
          <a:p>
            <a:r>
              <a:rPr lang="en-US" sz="3600" dirty="0"/>
              <a:t>Lesson 4:  Create a Virtual Bird Exhibit</a:t>
            </a:r>
          </a:p>
        </p:txBody>
      </p:sp>
      <p:pic>
        <p:nvPicPr>
          <p:cNvPr id="7" name="Picture 6" descr="The original museum of Zion, a historical sandstone building with a green roof, sits amid tall green trees.">
            <a:extLst>
              <a:ext uri="{FF2B5EF4-FFF2-40B4-BE49-F238E27FC236}">
                <a16:creationId xmlns:a16="http://schemas.microsoft.com/office/drawing/2014/main" id="{D72498FA-9052-49AE-94F6-78620D748B11}"/>
              </a:ext>
            </a:extLst>
          </p:cNvPr>
          <p:cNvPicPr>
            <a:picLocks noChangeAspect="1"/>
          </p:cNvPicPr>
          <p:nvPr/>
        </p:nvPicPr>
        <p:blipFill rotWithShape="1">
          <a:blip r:embed="rId3">
            <a:extLst>
              <a:ext uri="{28A0092B-C50C-407E-A947-70E740481C1C}">
                <a14:useLocalDpi xmlns:a14="http://schemas.microsoft.com/office/drawing/2010/main" val="0"/>
              </a:ext>
            </a:extLst>
          </a:blip>
          <a:srcRect r="14859" b="23916"/>
          <a:stretch/>
        </p:blipFill>
        <p:spPr>
          <a:xfrm>
            <a:off x="232928" y="176802"/>
            <a:ext cx="3860223" cy="2282806"/>
          </a:xfrm>
          <a:prstGeom prst="rect">
            <a:avLst/>
          </a:prstGeom>
        </p:spPr>
      </p:pic>
      <p:sp>
        <p:nvSpPr>
          <p:cNvPr id="8" name="TextBox 7">
            <a:extLst>
              <a:ext uri="{FF2B5EF4-FFF2-40B4-BE49-F238E27FC236}">
                <a16:creationId xmlns:a16="http://schemas.microsoft.com/office/drawing/2014/main" id="{F18D8860-3681-49AA-9EE3-A9A1025B8D0F}"/>
              </a:ext>
            </a:extLst>
          </p:cNvPr>
          <p:cNvSpPr txBox="1"/>
          <p:nvPr/>
        </p:nvSpPr>
        <p:spPr>
          <a:xfrm>
            <a:off x="232928" y="1967345"/>
            <a:ext cx="1526599" cy="400110"/>
          </a:xfrm>
          <a:prstGeom prst="rect">
            <a:avLst/>
          </a:prstGeom>
          <a:noFill/>
        </p:spPr>
        <p:txBody>
          <a:bodyPr wrap="square" rtlCol="0">
            <a:spAutoFit/>
          </a:bodyPr>
          <a:lstStyle/>
          <a:p>
            <a:r>
              <a:rPr lang="en-US" sz="1000" dirty="0"/>
              <a:t>Photo: The Zion Forever Project</a:t>
            </a:r>
          </a:p>
        </p:txBody>
      </p:sp>
      <p:pic>
        <p:nvPicPr>
          <p:cNvPr id="12" name="Picture 11" descr="A brown and white hummingbird sits atop its nest made of natural building materials.">
            <a:extLst>
              <a:ext uri="{FF2B5EF4-FFF2-40B4-BE49-F238E27FC236}">
                <a16:creationId xmlns:a16="http://schemas.microsoft.com/office/drawing/2014/main" id="{E0C687D3-9D0E-4798-9250-97F97ADC83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758" t="14445" r="15909" b="11515"/>
          <a:stretch/>
        </p:blipFill>
        <p:spPr>
          <a:xfrm>
            <a:off x="3394363" y="2816205"/>
            <a:ext cx="3270883" cy="2867891"/>
          </a:xfrm>
          <a:prstGeom prst="rect">
            <a:avLst/>
          </a:prstGeom>
        </p:spPr>
      </p:pic>
      <p:sp>
        <p:nvSpPr>
          <p:cNvPr id="9" name="TextBox 8">
            <a:extLst>
              <a:ext uri="{FF2B5EF4-FFF2-40B4-BE49-F238E27FC236}">
                <a16:creationId xmlns:a16="http://schemas.microsoft.com/office/drawing/2014/main" id="{9E6F4C83-5C54-4CA3-B1A2-0D212D6A120A}"/>
              </a:ext>
            </a:extLst>
          </p:cNvPr>
          <p:cNvSpPr txBox="1"/>
          <p:nvPr/>
        </p:nvSpPr>
        <p:spPr>
          <a:xfrm>
            <a:off x="5545029" y="5437875"/>
            <a:ext cx="1526599" cy="246221"/>
          </a:xfrm>
          <a:prstGeom prst="rect">
            <a:avLst/>
          </a:prstGeom>
          <a:noFill/>
        </p:spPr>
        <p:txBody>
          <a:bodyPr wrap="square" rtlCol="0">
            <a:spAutoFit/>
          </a:bodyPr>
          <a:lstStyle/>
          <a:p>
            <a:r>
              <a:rPr lang="en-US" sz="1000" dirty="0"/>
              <a:t>Photo:  NPS Zion</a:t>
            </a:r>
          </a:p>
        </p:txBody>
      </p:sp>
      <p:pic>
        <p:nvPicPr>
          <p:cNvPr id="3" name="Picture 2" descr="A map of Utah highlighting bird habitation.">
            <a:extLst>
              <a:ext uri="{FF2B5EF4-FFF2-40B4-BE49-F238E27FC236}">
                <a16:creationId xmlns:a16="http://schemas.microsoft.com/office/drawing/2014/main" id="{C247846F-F407-40A9-B73C-61BC2FD14891}"/>
              </a:ext>
            </a:extLst>
          </p:cNvPr>
          <p:cNvPicPr>
            <a:picLocks noChangeAspect="1"/>
          </p:cNvPicPr>
          <p:nvPr/>
        </p:nvPicPr>
        <p:blipFill>
          <a:blip r:embed="rId5"/>
          <a:stretch>
            <a:fillRect/>
          </a:stretch>
        </p:blipFill>
        <p:spPr>
          <a:xfrm>
            <a:off x="531072" y="2654241"/>
            <a:ext cx="2456909" cy="3191820"/>
          </a:xfrm>
          <a:prstGeom prst="rect">
            <a:avLst/>
          </a:prstGeom>
        </p:spPr>
      </p:pic>
      <p:sp>
        <p:nvSpPr>
          <p:cNvPr id="10" name="TextBox 9">
            <a:extLst>
              <a:ext uri="{FF2B5EF4-FFF2-40B4-BE49-F238E27FC236}">
                <a16:creationId xmlns:a16="http://schemas.microsoft.com/office/drawing/2014/main" id="{AB407525-489F-4ECA-AEBA-9FDAA4B02EBF}"/>
              </a:ext>
            </a:extLst>
          </p:cNvPr>
          <p:cNvSpPr txBox="1"/>
          <p:nvPr/>
        </p:nvSpPr>
        <p:spPr>
          <a:xfrm>
            <a:off x="1976606" y="5802548"/>
            <a:ext cx="1526599" cy="400110"/>
          </a:xfrm>
          <a:prstGeom prst="rect">
            <a:avLst/>
          </a:prstGeom>
          <a:noFill/>
        </p:spPr>
        <p:txBody>
          <a:bodyPr wrap="square" rtlCol="0">
            <a:spAutoFit/>
          </a:bodyPr>
          <a:lstStyle/>
          <a:p>
            <a:r>
              <a:rPr lang="en-US" sz="1000" dirty="0"/>
              <a:t>Image created at audobon.org</a:t>
            </a:r>
          </a:p>
        </p:txBody>
      </p:sp>
    </p:spTree>
    <p:extLst>
      <p:ext uri="{BB962C8B-B14F-4D97-AF65-F5344CB8AC3E}">
        <p14:creationId xmlns:p14="http://schemas.microsoft.com/office/powerpoint/2010/main" val="34344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206099"/>
            <a:ext cx="10515600" cy="777875"/>
          </a:xfrm>
        </p:spPr>
        <p:txBody>
          <a:bodyPr>
            <a:normAutofit/>
          </a:bodyPr>
          <a:lstStyle/>
          <a:p>
            <a:r>
              <a:rPr lang="en-US" dirty="0"/>
              <a:t>“Your Bird’s” Role in the Food Web</a:t>
            </a:r>
          </a:p>
        </p:txBody>
      </p:sp>
      <p:sp>
        <p:nvSpPr>
          <p:cNvPr id="11" name="TextBox 10">
            <a:extLst>
              <a:ext uri="{FF2B5EF4-FFF2-40B4-BE49-F238E27FC236}">
                <a16:creationId xmlns:a16="http://schemas.microsoft.com/office/drawing/2014/main" id="{D2297DF3-929C-4BE5-B060-2BE303643014}"/>
              </a:ext>
            </a:extLst>
          </p:cNvPr>
          <p:cNvSpPr txBox="1"/>
          <p:nvPr/>
        </p:nvSpPr>
        <p:spPr>
          <a:xfrm>
            <a:off x="6186237" y="6376784"/>
            <a:ext cx="1215190" cy="307777"/>
          </a:xfrm>
          <a:prstGeom prst="rect">
            <a:avLst/>
          </a:prstGeom>
          <a:noFill/>
        </p:spPr>
        <p:txBody>
          <a:bodyPr wrap="square" rtlCol="0">
            <a:spAutoFit/>
          </a:bodyPr>
          <a:lstStyle/>
          <a:p>
            <a:r>
              <a:rPr lang="en-US" sz="1400" dirty="0"/>
              <a:t>Plants</a:t>
            </a:r>
          </a:p>
        </p:txBody>
      </p:sp>
      <p:pic>
        <p:nvPicPr>
          <p:cNvPr id="10" name="Content Placeholder 9" descr="A thin forest of pine trees and bright green plant undergrowth.">
            <a:extLst>
              <a:ext uri="{FF2B5EF4-FFF2-40B4-BE49-F238E27FC236}">
                <a16:creationId xmlns:a16="http://schemas.microsoft.com/office/drawing/2014/main" id="{18CA38C1-B5FC-456F-A22E-972AE6EA82C6}"/>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88405" y="5096139"/>
            <a:ext cx="2010747" cy="1340498"/>
          </a:xfrm>
        </p:spPr>
      </p:pic>
      <p:cxnSp>
        <p:nvCxnSpPr>
          <p:cNvPr id="25" name="Straight Arrow Connector 24" descr="Flow of energy from the plant to the insect that eats it.">
            <a:extLst>
              <a:ext uri="{FF2B5EF4-FFF2-40B4-BE49-F238E27FC236}">
                <a16:creationId xmlns:a16="http://schemas.microsoft.com/office/drawing/2014/main" id="{A280EFF5-58AC-4AE1-82EB-9BAD9E123BAB}"/>
              </a:ext>
            </a:extLst>
          </p:cNvPr>
          <p:cNvCxnSpPr>
            <a:cxnSpLocks/>
          </p:cNvCxnSpPr>
          <p:nvPr/>
        </p:nvCxnSpPr>
        <p:spPr>
          <a:xfrm flipV="1">
            <a:off x="7776535" y="5483963"/>
            <a:ext cx="596559" cy="239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032A165-AAF6-490F-9F7E-30239A8C8C71}"/>
              </a:ext>
            </a:extLst>
          </p:cNvPr>
          <p:cNvSpPr txBox="1"/>
          <p:nvPr/>
        </p:nvSpPr>
        <p:spPr>
          <a:xfrm>
            <a:off x="9316451" y="5398607"/>
            <a:ext cx="1215190" cy="307777"/>
          </a:xfrm>
          <a:prstGeom prst="rect">
            <a:avLst/>
          </a:prstGeom>
          <a:noFill/>
        </p:spPr>
        <p:txBody>
          <a:bodyPr wrap="square" rtlCol="0">
            <a:spAutoFit/>
          </a:bodyPr>
          <a:lstStyle/>
          <a:p>
            <a:r>
              <a:rPr lang="en-US" sz="1400" dirty="0"/>
              <a:t>Insects</a:t>
            </a:r>
          </a:p>
        </p:txBody>
      </p:sp>
      <p:pic>
        <p:nvPicPr>
          <p:cNvPr id="3" name="Picture 2" descr="A black insect on a green leaf.&#10;&#10;">
            <a:extLst>
              <a:ext uri="{FF2B5EF4-FFF2-40B4-BE49-F238E27FC236}">
                <a16:creationId xmlns:a16="http://schemas.microsoft.com/office/drawing/2014/main" id="{43B6A7B1-8F6E-403D-B0D5-0FB95493F63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40788" y="4392252"/>
            <a:ext cx="1746738" cy="1091711"/>
          </a:xfrm>
          <a:prstGeom prst="rect">
            <a:avLst/>
          </a:prstGeom>
        </p:spPr>
      </p:pic>
      <p:cxnSp>
        <p:nvCxnSpPr>
          <p:cNvPr id="30" name="Straight Arrow Connector 29" descr="Arrow point from insect to bird that eats it.">
            <a:extLst>
              <a:ext uri="{FF2B5EF4-FFF2-40B4-BE49-F238E27FC236}">
                <a16:creationId xmlns:a16="http://schemas.microsoft.com/office/drawing/2014/main" id="{AA6759F4-E5E4-4B36-9AA8-57F2EF4EA0DF}"/>
              </a:ext>
            </a:extLst>
          </p:cNvPr>
          <p:cNvCxnSpPr>
            <a:cxnSpLocks/>
          </p:cNvCxnSpPr>
          <p:nvPr/>
        </p:nvCxnSpPr>
        <p:spPr>
          <a:xfrm flipV="1">
            <a:off x="9568606" y="3703359"/>
            <a:ext cx="355440" cy="416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38CB896-59D2-4F4B-8E68-9BE3F3DCCCD7}"/>
              </a:ext>
            </a:extLst>
          </p:cNvPr>
          <p:cNvSpPr txBox="1"/>
          <p:nvPr/>
        </p:nvSpPr>
        <p:spPr>
          <a:xfrm>
            <a:off x="10017084" y="3306640"/>
            <a:ext cx="1446341" cy="307777"/>
          </a:xfrm>
          <a:prstGeom prst="rect">
            <a:avLst/>
          </a:prstGeom>
          <a:noFill/>
        </p:spPr>
        <p:txBody>
          <a:bodyPr wrap="square" rtlCol="0">
            <a:spAutoFit/>
          </a:bodyPr>
          <a:lstStyle/>
          <a:p>
            <a:r>
              <a:rPr lang="en-US" sz="1400" dirty="0"/>
              <a:t>Northern Flicker</a:t>
            </a:r>
          </a:p>
        </p:txBody>
      </p:sp>
      <p:pic>
        <p:nvPicPr>
          <p:cNvPr id="7" name="Picture 6" descr="Northern Flicker perched on a tree branch covered with moss. The Flicker is light gray with black spots.">
            <a:extLst>
              <a:ext uri="{FF2B5EF4-FFF2-40B4-BE49-F238E27FC236}">
                <a16:creationId xmlns:a16="http://schemas.microsoft.com/office/drawing/2014/main" id="{8FC84AAB-E393-4447-9979-CE78B5EFD811}"/>
              </a:ext>
            </a:extLst>
          </p:cNvPr>
          <p:cNvPicPr>
            <a:picLocks noChangeAspect="1"/>
          </p:cNvPicPr>
          <p:nvPr/>
        </p:nvPicPr>
        <p:blipFill>
          <a:blip r:embed="rId7"/>
          <a:stretch>
            <a:fillRect/>
          </a:stretch>
        </p:blipFill>
        <p:spPr>
          <a:xfrm>
            <a:off x="9866886" y="2052724"/>
            <a:ext cx="1746738" cy="1309243"/>
          </a:xfrm>
          <a:prstGeom prst="rect">
            <a:avLst/>
          </a:prstGeom>
        </p:spPr>
      </p:pic>
      <p:cxnSp>
        <p:nvCxnSpPr>
          <p:cNvPr id="32" name="Straight Arrow Connector 31" descr="Arrow points from bird to snake that eats it.">
            <a:extLst>
              <a:ext uri="{FF2B5EF4-FFF2-40B4-BE49-F238E27FC236}">
                <a16:creationId xmlns:a16="http://schemas.microsoft.com/office/drawing/2014/main" id="{AAF393E5-07CF-4D91-A673-12938F89D485}"/>
              </a:ext>
            </a:extLst>
          </p:cNvPr>
          <p:cNvCxnSpPr>
            <a:cxnSpLocks/>
          </p:cNvCxnSpPr>
          <p:nvPr/>
        </p:nvCxnSpPr>
        <p:spPr>
          <a:xfrm flipH="1" flipV="1">
            <a:off x="8736215" y="2479483"/>
            <a:ext cx="744669" cy="316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FE8559D-EDEE-4F6F-925A-0782632CBDE8}"/>
              </a:ext>
            </a:extLst>
          </p:cNvPr>
          <p:cNvSpPr txBox="1"/>
          <p:nvPr/>
        </p:nvSpPr>
        <p:spPr>
          <a:xfrm>
            <a:off x="6471635" y="2218864"/>
            <a:ext cx="1446341" cy="307777"/>
          </a:xfrm>
          <a:prstGeom prst="rect">
            <a:avLst/>
          </a:prstGeom>
          <a:noFill/>
        </p:spPr>
        <p:txBody>
          <a:bodyPr wrap="square" rtlCol="0">
            <a:spAutoFit/>
          </a:bodyPr>
          <a:lstStyle/>
          <a:p>
            <a:r>
              <a:rPr lang="en-US" sz="1400" dirty="0"/>
              <a:t>Gopher Snake</a:t>
            </a:r>
          </a:p>
        </p:txBody>
      </p:sp>
      <p:pic>
        <p:nvPicPr>
          <p:cNvPr id="12" name="Picture 11" descr="A Gopher Snake brown, black, and tan in color is loosely coiled on the ground.">
            <a:extLst>
              <a:ext uri="{FF2B5EF4-FFF2-40B4-BE49-F238E27FC236}">
                <a16:creationId xmlns:a16="http://schemas.microsoft.com/office/drawing/2014/main" id="{60846536-5949-45FC-9A62-232EEB7C016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038054" y="905803"/>
            <a:ext cx="2010747" cy="1340498"/>
          </a:xfrm>
          <a:prstGeom prst="rect">
            <a:avLst/>
          </a:prstGeom>
        </p:spPr>
      </p:pic>
      <p:cxnSp>
        <p:nvCxnSpPr>
          <p:cNvPr id="34" name="Straight Arrow Connector 33" descr="Arrow points from snake to coyote that eats it.">
            <a:extLst>
              <a:ext uri="{FF2B5EF4-FFF2-40B4-BE49-F238E27FC236}">
                <a16:creationId xmlns:a16="http://schemas.microsoft.com/office/drawing/2014/main" id="{BBAAD6A0-9A03-4EB3-A71D-10A1B5D86873}"/>
              </a:ext>
              <a:ext uri="{C183D7F6-B498-43B3-948B-1728B52AA6E4}">
                <adec:decorative xmlns:adec="http://schemas.microsoft.com/office/drawing/2017/decorative" val="0"/>
              </a:ext>
            </a:extLst>
          </p:cNvPr>
          <p:cNvCxnSpPr>
            <a:cxnSpLocks/>
          </p:cNvCxnSpPr>
          <p:nvPr/>
        </p:nvCxnSpPr>
        <p:spPr>
          <a:xfrm flipH="1">
            <a:off x="5353034" y="2510259"/>
            <a:ext cx="604809" cy="24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A9DC10A-9D1A-49C3-9EA4-26B55880DDD2}"/>
              </a:ext>
            </a:extLst>
          </p:cNvPr>
          <p:cNvSpPr txBox="1"/>
          <p:nvPr/>
        </p:nvSpPr>
        <p:spPr>
          <a:xfrm>
            <a:off x="3610317" y="4181755"/>
            <a:ext cx="1446341" cy="307777"/>
          </a:xfrm>
          <a:prstGeom prst="rect">
            <a:avLst/>
          </a:prstGeom>
          <a:noFill/>
        </p:spPr>
        <p:txBody>
          <a:bodyPr wrap="square" rtlCol="0">
            <a:spAutoFit/>
          </a:bodyPr>
          <a:lstStyle/>
          <a:p>
            <a:r>
              <a:rPr lang="en-US" sz="1400" dirty="0"/>
              <a:t>Coyote</a:t>
            </a:r>
          </a:p>
        </p:txBody>
      </p:sp>
      <p:pic>
        <p:nvPicPr>
          <p:cNvPr id="14" name="Picture 13" descr="A coyote with long fur of tan, white, and black walks along a river bank lined with rocks.">
            <a:extLst>
              <a:ext uri="{FF2B5EF4-FFF2-40B4-BE49-F238E27FC236}">
                <a16:creationId xmlns:a16="http://schemas.microsoft.com/office/drawing/2014/main" id="{78952725-B695-45B2-AACB-011B6B447AF6}"/>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2901001" y="2819277"/>
            <a:ext cx="2133600" cy="1420368"/>
          </a:xfrm>
          <a:prstGeom prst="rect">
            <a:avLst/>
          </a:prstGeom>
        </p:spPr>
      </p:pic>
      <p:cxnSp>
        <p:nvCxnSpPr>
          <p:cNvPr id="36" name="Straight Arrow Connector 35" descr="Arrow points from coyote to vulture that eats it after it dies from old age.">
            <a:extLst>
              <a:ext uri="{FF2B5EF4-FFF2-40B4-BE49-F238E27FC236}">
                <a16:creationId xmlns:a16="http://schemas.microsoft.com/office/drawing/2014/main" id="{4A51ACD7-7F95-44D5-9126-22119D399013}"/>
              </a:ext>
            </a:extLst>
          </p:cNvPr>
          <p:cNvCxnSpPr>
            <a:cxnSpLocks/>
          </p:cNvCxnSpPr>
          <p:nvPr/>
        </p:nvCxnSpPr>
        <p:spPr>
          <a:xfrm flipH="1" flipV="1">
            <a:off x="2326082" y="2822081"/>
            <a:ext cx="392023" cy="382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6ED8B57-DB7F-4E38-ADA7-6F074B1EFF8A}"/>
              </a:ext>
            </a:extLst>
          </p:cNvPr>
          <p:cNvSpPr txBox="1"/>
          <p:nvPr/>
        </p:nvSpPr>
        <p:spPr>
          <a:xfrm>
            <a:off x="728575" y="3343565"/>
            <a:ext cx="1446341" cy="307777"/>
          </a:xfrm>
          <a:prstGeom prst="rect">
            <a:avLst/>
          </a:prstGeom>
          <a:noFill/>
        </p:spPr>
        <p:txBody>
          <a:bodyPr wrap="square" rtlCol="0">
            <a:spAutoFit/>
          </a:bodyPr>
          <a:lstStyle/>
          <a:p>
            <a:r>
              <a:rPr lang="en-US" sz="1400" dirty="0"/>
              <a:t>Turkey Vulture</a:t>
            </a:r>
          </a:p>
        </p:txBody>
      </p:sp>
      <p:pic>
        <p:nvPicPr>
          <p:cNvPr id="16" name="Picture 15" descr="A vulture eats a carcass in a grassy field area.">
            <a:extLst>
              <a:ext uri="{FF2B5EF4-FFF2-40B4-BE49-F238E27FC236}">
                <a16:creationId xmlns:a16="http://schemas.microsoft.com/office/drawing/2014/main" id="{767D8414-ADFD-44EF-80DF-5E3C9EBDE744}"/>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82180" y="1915768"/>
            <a:ext cx="1817344" cy="1501584"/>
          </a:xfrm>
          <a:prstGeom prst="rect">
            <a:avLst/>
          </a:prstGeom>
        </p:spPr>
      </p:pic>
      <p:cxnSp>
        <p:nvCxnSpPr>
          <p:cNvPr id="38" name="Straight Arrow Connector 37" descr="Arrow points from vulture to biological soil crust. Once the vulture dies, it may decompose and add nutrients to the forming soil matter.">
            <a:extLst>
              <a:ext uri="{FF2B5EF4-FFF2-40B4-BE49-F238E27FC236}">
                <a16:creationId xmlns:a16="http://schemas.microsoft.com/office/drawing/2014/main" id="{C0436A2E-B200-485B-A0C1-AD80783E952E}"/>
              </a:ext>
            </a:extLst>
          </p:cNvPr>
          <p:cNvCxnSpPr>
            <a:cxnSpLocks/>
          </p:cNvCxnSpPr>
          <p:nvPr/>
        </p:nvCxnSpPr>
        <p:spPr>
          <a:xfrm>
            <a:off x="1476353" y="3617609"/>
            <a:ext cx="0" cy="684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45A9AF-5053-4D7A-A7EC-3A2E51C8F5FA}"/>
              </a:ext>
            </a:extLst>
          </p:cNvPr>
          <p:cNvSpPr txBox="1"/>
          <p:nvPr/>
        </p:nvSpPr>
        <p:spPr>
          <a:xfrm>
            <a:off x="838200" y="5928805"/>
            <a:ext cx="1875432" cy="523220"/>
          </a:xfrm>
          <a:prstGeom prst="rect">
            <a:avLst/>
          </a:prstGeom>
          <a:noFill/>
        </p:spPr>
        <p:txBody>
          <a:bodyPr wrap="square" rtlCol="0">
            <a:spAutoFit/>
          </a:bodyPr>
          <a:lstStyle/>
          <a:p>
            <a:r>
              <a:rPr lang="en-US" sz="1400" dirty="0"/>
              <a:t>Biological Soil Crust- Decomposer</a:t>
            </a:r>
          </a:p>
        </p:txBody>
      </p:sp>
      <p:pic>
        <p:nvPicPr>
          <p:cNvPr id="18" name="Picture 17" descr="Biological soil crust growing on the ground. It is brown, green, gray, bumpy, and fuzzy looking.">
            <a:extLst>
              <a:ext uri="{FF2B5EF4-FFF2-40B4-BE49-F238E27FC236}">
                <a16:creationId xmlns:a16="http://schemas.microsoft.com/office/drawing/2014/main" id="{E113A30B-FBA3-4E41-80DA-109ECE234E64}"/>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695315" y="4501942"/>
            <a:ext cx="2018317" cy="1340499"/>
          </a:xfrm>
          <a:prstGeom prst="rect">
            <a:avLst/>
          </a:prstGeom>
        </p:spPr>
      </p:pic>
      <p:cxnSp>
        <p:nvCxnSpPr>
          <p:cNvPr id="40" name="Straight Arrow Connector 39" descr="Arrow pointing from biological soil crust to plants. Plants use nutrients from the soil manufactured from the decomposition process.">
            <a:extLst>
              <a:ext uri="{FF2B5EF4-FFF2-40B4-BE49-F238E27FC236}">
                <a16:creationId xmlns:a16="http://schemas.microsoft.com/office/drawing/2014/main" id="{9D112957-4C03-4963-876D-9FE0483E5DC4}"/>
              </a:ext>
            </a:extLst>
          </p:cNvPr>
          <p:cNvCxnSpPr>
            <a:cxnSpLocks/>
          </p:cNvCxnSpPr>
          <p:nvPr/>
        </p:nvCxnSpPr>
        <p:spPr>
          <a:xfrm>
            <a:off x="3080098" y="5277041"/>
            <a:ext cx="1852849" cy="446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E8F3A4C-9640-4D49-B200-2DEB54249A24}"/>
              </a:ext>
              <a:ext uri="{C183D7F6-B498-43B3-948B-1728B52AA6E4}">
                <adec:decorative xmlns:adec="http://schemas.microsoft.com/office/drawing/2017/decorative" val="1"/>
              </a:ext>
            </a:extLst>
          </p:cNvPr>
          <p:cNvSpPr txBox="1"/>
          <p:nvPr/>
        </p:nvSpPr>
        <p:spPr>
          <a:xfrm rot="796562">
            <a:off x="3068806" y="5628028"/>
            <a:ext cx="1875432" cy="307777"/>
          </a:xfrm>
          <a:prstGeom prst="rect">
            <a:avLst/>
          </a:prstGeom>
          <a:noFill/>
        </p:spPr>
        <p:txBody>
          <a:bodyPr wrap="square" rtlCol="0">
            <a:spAutoFit/>
          </a:bodyPr>
          <a:lstStyle/>
          <a:p>
            <a:r>
              <a:rPr lang="en-US" sz="1400" dirty="0"/>
              <a:t>Nutrients return to soil</a:t>
            </a:r>
          </a:p>
        </p:txBody>
      </p:sp>
      <p:sp>
        <p:nvSpPr>
          <p:cNvPr id="6" name="TextBox 5">
            <a:extLst>
              <a:ext uri="{FF2B5EF4-FFF2-40B4-BE49-F238E27FC236}">
                <a16:creationId xmlns:a16="http://schemas.microsoft.com/office/drawing/2014/main" id="{88662302-3F9A-402D-BDD1-E2EEAF4FEE5E}"/>
              </a:ext>
            </a:extLst>
          </p:cNvPr>
          <p:cNvSpPr txBox="1"/>
          <p:nvPr/>
        </p:nvSpPr>
        <p:spPr>
          <a:xfrm>
            <a:off x="9907459" y="6236582"/>
            <a:ext cx="1446341" cy="400110"/>
          </a:xfrm>
          <a:prstGeom prst="rect">
            <a:avLst/>
          </a:prstGeom>
          <a:noFill/>
        </p:spPr>
        <p:txBody>
          <a:bodyPr wrap="square" rtlCol="0">
            <a:spAutoFit/>
          </a:bodyPr>
          <a:lstStyle/>
          <a:p>
            <a:r>
              <a:rPr lang="en-US" sz="1000" dirty="0"/>
              <a:t>Photos from Creative Commons</a:t>
            </a:r>
          </a:p>
        </p:txBody>
      </p:sp>
    </p:spTree>
    <p:extLst>
      <p:ext uri="{BB962C8B-B14F-4D97-AF65-F5344CB8AC3E}">
        <p14:creationId xmlns:p14="http://schemas.microsoft.com/office/powerpoint/2010/main" val="213764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206099"/>
            <a:ext cx="10515600" cy="777875"/>
          </a:xfrm>
        </p:spPr>
        <p:txBody>
          <a:bodyPr>
            <a:normAutofit/>
          </a:bodyPr>
          <a:lstStyle/>
          <a:p>
            <a:r>
              <a:rPr lang="en-US" dirty="0"/>
              <a:t>Ecosystem Edits</a:t>
            </a:r>
          </a:p>
        </p:txBody>
      </p:sp>
      <p:pic>
        <p:nvPicPr>
          <p:cNvPr id="7" name="Content Placeholder 6" descr="Northern Flicker bird perched on a tree branch covered in green moss. The bird has a thin beak and round body featuring light gray feathers and black spots.">
            <a:extLst>
              <a:ext uri="{FF2B5EF4-FFF2-40B4-BE49-F238E27FC236}">
                <a16:creationId xmlns:a16="http://schemas.microsoft.com/office/drawing/2014/main" id="{91D2FD78-DCF7-405B-8699-FD1525406AAF}"/>
              </a:ext>
            </a:extLst>
          </p:cNvPr>
          <p:cNvPicPr>
            <a:picLocks noGrp="1" noChangeAspect="1"/>
          </p:cNvPicPr>
          <p:nvPr>
            <p:ph idx="1"/>
          </p:nvPr>
        </p:nvPicPr>
        <p:blipFill>
          <a:blip r:embed="rId3"/>
          <a:stretch>
            <a:fillRect/>
          </a:stretch>
        </p:blipFill>
        <p:spPr>
          <a:xfrm>
            <a:off x="6329239" y="1347537"/>
            <a:ext cx="4261102" cy="3191866"/>
          </a:xfrm>
          <a:prstGeom prst="rect">
            <a:avLst/>
          </a:prstGeom>
        </p:spPr>
      </p:pic>
      <p:sp>
        <p:nvSpPr>
          <p:cNvPr id="6" name="TextBox 5">
            <a:extLst>
              <a:ext uri="{FF2B5EF4-FFF2-40B4-BE49-F238E27FC236}">
                <a16:creationId xmlns:a16="http://schemas.microsoft.com/office/drawing/2014/main" id="{88662302-3F9A-402D-BDD1-E2EEAF4FEE5E}"/>
              </a:ext>
            </a:extLst>
          </p:cNvPr>
          <p:cNvSpPr txBox="1"/>
          <p:nvPr/>
        </p:nvSpPr>
        <p:spPr>
          <a:xfrm>
            <a:off x="9144000" y="4293182"/>
            <a:ext cx="1446341" cy="246221"/>
          </a:xfrm>
          <a:prstGeom prst="rect">
            <a:avLst/>
          </a:prstGeom>
          <a:noFill/>
        </p:spPr>
        <p:txBody>
          <a:bodyPr wrap="square" rtlCol="0">
            <a:spAutoFit/>
          </a:bodyPr>
          <a:lstStyle/>
          <a:p>
            <a:r>
              <a:rPr lang="en-US" sz="1000" dirty="0"/>
              <a:t>Photo by Will Elder, NPS</a:t>
            </a:r>
          </a:p>
        </p:txBody>
      </p:sp>
      <p:sp>
        <p:nvSpPr>
          <p:cNvPr id="2" name="TextBox 1">
            <a:extLst>
              <a:ext uri="{FF2B5EF4-FFF2-40B4-BE49-F238E27FC236}">
                <a16:creationId xmlns:a16="http://schemas.microsoft.com/office/drawing/2014/main" id="{038A1EA2-84CC-4E8B-ABB7-781E181FA16C}"/>
              </a:ext>
            </a:extLst>
          </p:cNvPr>
          <p:cNvSpPr txBox="1"/>
          <p:nvPr/>
        </p:nvSpPr>
        <p:spPr>
          <a:xfrm>
            <a:off x="838199" y="1347537"/>
            <a:ext cx="4491789" cy="1384995"/>
          </a:xfrm>
          <a:prstGeom prst="rect">
            <a:avLst/>
          </a:prstGeom>
          <a:noFill/>
        </p:spPr>
        <p:txBody>
          <a:bodyPr wrap="square" rtlCol="0">
            <a:spAutoFit/>
          </a:bodyPr>
          <a:lstStyle/>
          <a:p>
            <a:r>
              <a:rPr lang="en-US" sz="1400" dirty="0"/>
              <a:t>If the Northern Flicker were pushed out of my local area because of climatic warming and arid conditions…</a:t>
            </a:r>
          </a:p>
          <a:p>
            <a:endParaRPr lang="en-US" sz="1400" dirty="0"/>
          </a:p>
          <a:p>
            <a:r>
              <a:rPr lang="en-US" sz="1400" dirty="0"/>
              <a:t>Write 1-2 paragraphs explaining what could happen to the local and larger ecosystem if your bird no longer could inhabit the area and the food web was disrupted.</a:t>
            </a:r>
          </a:p>
        </p:txBody>
      </p:sp>
    </p:spTree>
    <p:extLst>
      <p:ext uri="{BB962C8B-B14F-4D97-AF65-F5344CB8AC3E}">
        <p14:creationId xmlns:p14="http://schemas.microsoft.com/office/powerpoint/2010/main" val="392141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p:txBody>
          <a:bodyPr>
            <a:normAutofit/>
          </a:bodyPr>
          <a:lstStyle/>
          <a:p>
            <a:r>
              <a:rPr lang="en-US" dirty="0"/>
              <a:t>Adapt Your Bird Project Guidelines</a:t>
            </a:r>
          </a:p>
        </p:txBody>
      </p:sp>
      <p:sp>
        <p:nvSpPr>
          <p:cNvPr id="7" name="Content Placeholder 6">
            <a:extLst>
              <a:ext uri="{FF2B5EF4-FFF2-40B4-BE49-F238E27FC236}">
                <a16:creationId xmlns:a16="http://schemas.microsoft.com/office/drawing/2014/main" id="{9B4D536B-6A89-46CE-8950-775D03BC6E1E}"/>
              </a:ext>
            </a:extLst>
          </p:cNvPr>
          <p:cNvSpPr>
            <a:spLocks noGrp="1"/>
          </p:cNvSpPr>
          <p:nvPr>
            <p:ph idx="1"/>
          </p:nvPr>
        </p:nvSpPr>
        <p:spPr>
          <a:xfrm>
            <a:off x="838200" y="1416551"/>
            <a:ext cx="10515600" cy="4563143"/>
          </a:xfrm>
        </p:spPr>
        <p:txBody>
          <a:bodyPr>
            <a:normAutofit fontScale="92500" lnSpcReduction="10000"/>
          </a:bodyPr>
          <a:lstStyle/>
          <a:p>
            <a:r>
              <a:rPr lang="en-US" sz="1800" dirty="0"/>
              <a:t>Listen to </a:t>
            </a:r>
            <a:r>
              <a:rPr lang="en-US" sz="1800" dirty="0">
                <a:hlinkClick r:id="rId3"/>
              </a:rPr>
              <a:t>https://www.npr.org/2014/09/09/345833757/more-than-half-of-u-s-bird-species-threatened-by-climate-change</a:t>
            </a:r>
            <a:endParaRPr lang="en-US" sz="1800" dirty="0"/>
          </a:p>
          <a:p>
            <a:r>
              <a:rPr lang="en-US" sz="1800" dirty="0"/>
              <a:t>Sometimes in the past, animals have been able to physically adapt to naturally changing climates because the changes often occurred slowly. For example, the structure of a foot might evolve over the course of many thousands or millions of years. However, the warming temperatures we see today are happening very quickly. Species most likely cannot change body features fast enough to improve survival rates. However, scientists have documented behavioral adaptations to changing climate conditions in modern times. </a:t>
            </a:r>
          </a:p>
          <a:p>
            <a:r>
              <a:rPr lang="en-US" sz="1800" dirty="0"/>
              <a:t>For this final activity, suppose your bird is able to maintain a smaller population during a 3 degree Celsius warming trend by adopting some new behaviors. Follow the guidelines below to engineer and design an evolved version of your bird that will be able to thrive in the changed ecosystem projected for your state. Refer to the map model you made and described in Slide 7. Your teacher will decide if your modified bird model will be a computer generated model/drawing, an art sculpture, a drawing by hand, etc.</a:t>
            </a:r>
          </a:p>
          <a:p>
            <a:pPr marL="171450" indent="-171450">
              <a:buFontTx/>
              <a:buChar char="-"/>
            </a:pPr>
            <a:r>
              <a:rPr lang="en-US" sz="1800" dirty="0"/>
              <a:t>According to the changes projected, describe critical behavior changes the bird might make and how they would help them survive the changing habitat.</a:t>
            </a:r>
          </a:p>
          <a:p>
            <a:pPr marL="171450" indent="-171450">
              <a:buFontTx/>
              <a:buChar char="-"/>
            </a:pPr>
            <a:r>
              <a:rPr lang="en-US" sz="1800" dirty="0"/>
              <a:t>Design at least 3 modifications to 3 physical features of your bird. Describe and show these modifications clearly with details of how the adaptations will enhance the bird’s chances for survival over extinction.</a:t>
            </a:r>
          </a:p>
          <a:p>
            <a:r>
              <a:rPr lang="en-US" sz="1800" dirty="0"/>
              <a:t>Remove this slide from your final virtual exhibit. It is for your information only.</a:t>
            </a:r>
          </a:p>
          <a:p>
            <a:endParaRPr lang="en-US" sz="1800" dirty="0"/>
          </a:p>
        </p:txBody>
      </p:sp>
    </p:spTree>
    <p:extLst>
      <p:ext uri="{BB962C8B-B14F-4D97-AF65-F5344CB8AC3E}">
        <p14:creationId xmlns:p14="http://schemas.microsoft.com/office/powerpoint/2010/main" val="138064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206099"/>
            <a:ext cx="10515600" cy="777875"/>
          </a:xfrm>
        </p:spPr>
        <p:txBody>
          <a:bodyPr>
            <a:normAutofit/>
          </a:bodyPr>
          <a:lstStyle/>
          <a:p>
            <a:r>
              <a:rPr lang="en-US" dirty="0"/>
              <a:t>Behavioral Adaptations</a:t>
            </a:r>
          </a:p>
        </p:txBody>
      </p:sp>
      <p:pic>
        <p:nvPicPr>
          <p:cNvPr id="7" name="Content Placeholder 6" descr="Northern Flicker bird perched on a tree branch covered in green moss. The bird has a thin beak and round body featuring light gray feathers and black spots.">
            <a:extLst>
              <a:ext uri="{FF2B5EF4-FFF2-40B4-BE49-F238E27FC236}">
                <a16:creationId xmlns:a16="http://schemas.microsoft.com/office/drawing/2014/main" id="{91D2FD78-DCF7-405B-8699-FD1525406AAF}"/>
              </a:ext>
            </a:extLst>
          </p:cNvPr>
          <p:cNvPicPr>
            <a:picLocks noGrp="1" noChangeAspect="1"/>
          </p:cNvPicPr>
          <p:nvPr>
            <p:ph idx="1"/>
          </p:nvPr>
        </p:nvPicPr>
        <p:blipFill>
          <a:blip r:embed="rId3"/>
          <a:stretch>
            <a:fillRect/>
          </a:stretch>
        </p:blipFill>
        <p:spPr>
          <a:xfrm>
            <a:off x="7210057" y="1712643"/>
            <a:ext cx="3288503" cy="2463321"/>
          </a:xfrm>
          <a:prstGeom prst="rect">
            <a:avLst/>
          </a:prstGeom>
        </p:spPr>
      </p:pic>
      <p:sp>
        <p:nvSpPr>
          <p:cNvPr id="6" name="TextBox 5">
            <a:extLst>
              <a:ext uri="{FF2B5EF4-FFF2-40B4-BE49-F238E27FC236}">
                <a16:creationId xmlns:a16="http://schemas.microsoft.com/office/drawing/2014/main" id="{88662302-3F9A-402D-BDD1-E2EEAF4FEE5E}"/>
              </a:ext>
            </a:extLst>
          </p:cNvPr>
          <p:cNvSpPr txBox="1"/>
          <p:nvPr/>
        </p:nvSpPr>
        <p:spPr>
          <a:xfrm>
            <a:off x="9144000" y="3943180"/>
            <a:ext cx="1446341" cy="246221"/>
          </a:xfrm>
          <a:prstGeom prst="rect">
            <a:avLst/>
          </a:prstGeom>
          <a:noFill/>
        </p:spPr>
        <p:txBody>
          <a:bodyPr wrap="square" rtlCol="0">
            <a:spAutoFit/>
          </a:bodyPr>
          <a:lstStyle/>
          <a:p>
            <a:r>
              <a:rPr lang="en-US" sz="1000" dirty="0"/>
              <a:t>Photo by Will Elder, NPS</a:t>
            </a:r>
          </a:p>
        </p:txBody>
      </p:sp>
      <p:sp>
        <p:nvSpPr>
          <p:cNvPr id="8" name="TextBox 7">
            <a:extLst>
              <a:ext uri="{FF2B5EF4-FFF2-40B4-BE49-F238E27FC236}">
                <a16:creationId xmlns:a16="http://schemas.microsoft.com/office/drawing/2014/main" id="{AAEBA428-9B9C-4B88-96E6-A478FB36DA05}"/>
              </a:ext>
            </a:extLst>
          </p:cNvPr>
          <p:cNvSpPr txBox="1"/>
          <p:nvPr/>
        </p:nvSpPr>
        <p:spPr>
          <a:xfrm>
            <a:off x="1499753" y="1174588"/>
            <a:ext cx="5045425" cy="3693319"/>
          </a:xfrm>
          <a:prstGeom prst="rect">
            <a:avLst/>
          </a:prstGeom>
          <a:noFill/>
        </p:spPr>
        <p:txBody>
          <a:bodyPr wrap="square" rtlCol="0">
            <a:spAutoFit/>
          </a:bodyPr>
          <a:lstStyle/>
          <a:p>
            <a:r>
              <a:rPr lang="en-US" b="1" u="sng" dirty="0"/>
              <a:t>Nesting-</a:t>
            </a:r>
            <a:r>
              <a:rPr lang="en-US" dirty="0"/>
              <a:t> The Northern Flicker mates and nests earlier in the Spring. They also build nests in higher elevations. Both behaviors put their young in less hot environment with plenty of insects.</a:t>
            </a:r>
          </a:p>
          <a:p>
            <a:endParaRPr lang="en-US" dirty="0"/>
          </a:p>
          <a:p>
            <a:r>
              <a:rPr lang="en-US" b="1" u="sng" dirty="0"/>
              <a:t>Diet-</a:t>
            </a:r>
            <a:r>
              <a:rPr lang="en-US" dirty="0"/>
              <a:t> The Northern Flicker eats berries and fruits in greater abundance than in the past. This allows them more food choice.</a:t>
            </a:r>
          </a:p>
          <a:p>
            <a:endParaRPr lang="en-US" dirty="0"/>
          </a:p>
          <a:p>
            <a:r>
              <a:rPr lang="en-US" b="1" u="sng" dirty="0"/>
              <a:t>Migration-</a:t>
            </a:r>
            <a:r>
              <a:rPr lang="en-US" dirty="0"/>
              <a:t> The Northern Flicker migrates seasonally to follow new precipitation patterns. This behavior allows easier access to water sources and more abundant food choices.</a:t>
            </a:r>
          </a:p>
        </p:txBody>
      </p:sp>
    </p:spTree>
    <p:extLst>
      <p:ext uri="{BB962C8B-B14F-4D97-AF65-F5344CB8AC3E}">
        <p14:creationId xmlns:p14="http://schemas.microsoft.com/office/powerpoint/2010/main" val="155698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206099"/>
            <a:ext cx="10515600" cy="777875"/>
          </a:xfrm>
        </p:spPr>
        <p:txBody>
          <a:bodyPr>
            <a:normAutofit/>
          </a:bodyPr>
          <a:lstStyle/>
          <a:p>
            <a:r>
              <a:rPr lang="en-US" dirty="0"/>
              <a:t>Physical Adaptations</a:t>
            </a:r>
          </a:p>
        </p:txBody>
      </p:sp>
      <p:pic>
        <p:nvPicPr>
          <p:cNvPr id="7" name="Content Placeholder 6" descr="Northern Flicker bird perched on a tree branch covered in green moss. The bird has a thin beak and round body featuring light gray feathers and black spots.">
            <a:extLst>
              <a:ext uri="{FF2B5EF4-FFF2-40B4-BE49-F238E27FC236}">
                <a16:creationId xmlns:a16="http://schemas.microsoft.com/office/drawing/2014/main" id="{91D2FD78-DCF7-405B-8699-FD1525406AAF}"/>
              </a:ext>
            </a:extLst>
          </p:cNvPr>
          <p:cNvPicPr>
            <a:picLocks noGrp="1" noChangeAspect="1"/>
          </p:cNvPicPr>
          <p:nvPr>
            <p:ph idx="1"/>
          </p:nvPr>
        </p:nvPicPr>
        <p:blipFill>
          <a:blip r:embed="rId3"/>
          <a:stretch>
            <a:fillRect/>
          </a:stretch>
        </p:blipFill>
        <p:spPr>
          <a:xfrm>
            <a:off x="7293024" y="1757847"/>
            <a:ext cx="3701951" cy="2773023"/>
          </a:xfrm>
          <a:prstGeom prst="rect">
            <a:avLst/>
          </a:prstGeom>
        </p:spPr>
      </p:pic>
      <p:sp>
        <p:nvSpPr>
          <p:cNvPr id="6" name="TextBox 5">
            <a:extLst>
              <a:ext uri="{FF2B5EF4-FFF2-40B4-BE49-F238E27FC236}">
                <a16:creationId xmlns:a16="http://schemas.microsoft.com/office/drawing/2014/main" id="{B5B03A54-729F-45A3-89F4-C5F69BE2BB15}"/>
              </a:ext>
            </a:extLst>
          </p:cNvPr>
          <p:cNvSpPr txBox="1"/>
          <p:nvPr/>
        </p:nvSpPr>
        <p:spPr>
          <a:xfrm>
            <a:off x="9637295" y="4289141"/>
            <a:ext cx="1446341" cy="246221"/>
          </a:xfrm>
          <a:prstGeom prst="rect">
            <a:avLst/>
          </a:prstGeom>
          <a:noFill/>
        </p:spPr>
        <p:txBody>
          <a:bodyPr wrap="square" rtlCol="0">
            <a:spAutoFit/>
          </a:bodyPr>
          <a:lstStyle/>
          <a:p>
            <a:r>
              <a:rPr lang="en-US" sz="1000" dirty="0"/>
              <a:t>Photo by Will Elder, NPS</a:t>
            </a:r>
          </a:p>
        </p:txBody>
      </p:sp>
      <p:sp>
        <p:nvSpPr>
          <p:cNvPr id="8" name="TextBox 7">
            <a:extLst>
              <a:ext uri="{FF2B5EF4-FFF2-40B4-BE49-F238E27FC236}">
                <a16:creationId xmlns:a16="http://schemas.microsoft.com/office/drawing/2014/main" id="{AAEBA428-9B9C-4B88-96E6-A478FB36DA05}"/>
              </a:ext>
            </a:extLst>
          </p:cNvPr>
          <p:cNvSpPr txBox="1"/>
          <p:nvPr/>
        </p:nvSpPr>
        <p:spPr>
          <a:xfrm>
            <a:off x="1499753" y="1174588"/>
            <a:ext cx="5045425" cy="5078313"/>
          </a:xfrm>
          <a:prstGeom prst="rect">
            <a:avLst/>
          </a:prstGeom>
          <a:noFill/>
        </p:spPr>
        <p:txBody>
          <a:bodyPr wrap="square" rtlCol="0">
            <a:spAutoFit/>
          </a:bodyPr>
          <a:lstStyle/>
          <a:p>
            <a:r>
              <a:rPr lang="en-US" b="1" u="sng" dirty="0"/>
              <a:t>Beak-</a:t>
            </a:r>
            <a:r>
              <a:rPr lang="en-US" b="1" dirty="0"/>
              <a:t> The beak becomes slightly thicker and less pointed. </a:t>
            </a:r>
          </a:p>
          <a:p>
            <a:pPr marL="742950" lvl="1" indent="-285750">
              <a:buFont typeface="Arial" panose="020B0604020202020204" pitchFamily="34" charset="0"/>
              <a:buChar char="•"/>
            </a:pPr>
            <a:r>
              <a:rPr lang="en-US" b="1" dirty="0"/>
              <a:t>For diversifying its diet to include more fruit and berries. Still allows for eating insects.</a:t>
            </a:r>
          </a:p>
          <a:p>
            <a:pPr marL="742950" lvl="1" indent="-285750">
              <a:buFont typeface="Arial" panose="020B0604020202020204" pitchFamily="34" charset="0"/>
              <a:buChar char="•"/>
            </a:pPr>
            <a:r>
              <a:rPr lang="en-US" b="1" dirty="0"/>
              <a:t>Nesting in softer wooded trees does not require such a sharp beak.</a:t>
            </a:r>
            <a:endParaRPr lang="en-US" dirty="0"/>
          </a:p>
          <a:p>
            <a:endParaRPr lang="en-US" dirty="0"/>
          </a:p>
          <a:p>
            <a:r>
              <a:rPr lang="en-US" b="1" u="sng" dirty="0"/>
              <a:t>Body shape and size</a:t>
            </a:r>
            <a:r>
              <a:rPr lang="en-US" b="1" dirty="0"/>
              <a:t>- Overall body size is smaller.</a:t>
            </a:r>
          </a:p>
          <a:p>
            <a:pPr marL="742950" lvl="1" indent="-285750">
              <a:buFont typeface="Arial" panose="020B0604020202020204" pitchFamily="34" charset="0"/>
              <a:buChar char="•"/>
            </a:pPr>
            <a:r>
              <a:rPr lang="en-US" dirty="0"/>
              <a:t>Allows for nesting in smaller spaces.</a:t>
            </a:r>
          </a:p>
          <a:p>
            <a:pPr marL="742950" lvl="1" indent="-285750">
              <a:buFont typeface="Arial" panose="020B0604020202020204" pitchFamily="34" charset="0"/>
              <a:buChar char="•"/>
            </a:pPr>
            <a:r>
              <a:rPr lang="en-US" dirty="0"/>
              <a:t>Less energy demand in times of drought for a smaller body.</a:t>
            </a:r>
          </a:p>
          <a:p>
            <a:endParaRPr lang="en-US" dirty="0"/>
          </a:p>
          <a:p>
            <a:r>
              <a:rPr lang="en-US" b="1" u="sng" dirty="0"/>
              <a:t>Plumage</a:t>
            </a:r>
            <a:r>
              <a:rPr lang="en-US" b="1" dirty="0"/>
              <a:t>- Coloring of feathers become darker brown with muted green to match the  pine trees dominating drier forest. </a:t>
            </a:r>
          </a:p>
          <a:p>
            <a:pPr marL="742950" lvl="1" indent="-285750">
              <a:buFont typeface="Arial" panose="020B0604020202020204" pitchFamily="34" charset="0"/>
              <a:buChar char="•"/>
            </a:pPr>
            <a:r>
              <a:rPr lang="en-US" b="1" dirty="0" err="1"/>
              <a:t>Camoflage</a:t>
            </a:r>
            <a:r>
              <a:rPr lang="en-US" b="1" dirty="0"/>
              <a:t> from predators</a:t>
            </a:r>
          </a:p>
          <a:p>
            <a:pPr lvl="1"/>
            <a:endParaRPr lang="en-US" dirty="0"/>
          </a:p>
        </p:txBody>
      </p:sp>
    </p:spTree>
    <p:extLst>
      <p:ext uri="{BB962C8B-B14F-4D97-AF65-F5344CB8AC3E}">
        <p14:creationId xmlns:p14="http://schemas.microsoft.com/office/powerpoint/2010/main" val="269968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206099"/>
            <a:ext cx="10515600" cy="777875"/>
          </a:xfrm>
        </p:spPr>
        <p:txBody>
          <a:bodyPr>
            <a:normAutofit/>
          </a:bodyPr>
          <a:lstStyle/>
          <a:p>
            <a:r>
              <a:rPr lang="en-US" dirty="0"/>
              <a:t>Adapted Bird Model</a:t>
            </a:r>
          </a:p>
        </p:txBody>
      </p:sp>
      <p:sp>
        <p:nvSpPr>
          <p:cNvPr id="3" name="Content Placeholder 2">
            <a:extLst>
              <a:ext uri="{FF2B5EF4-FFF2-40B4-BE49-F238E27FC236}">
                <a16:creationId xmlns:a16="http://schemas.microsoft.com/office/drawing/2014/main" id="{A488E2DF-ABC5-4F3A-A6B0-E0B15CA94DD2}"/>
              </a:ext>
            </a:extLst>
          </p:cNvPr>
          <p:cNvSpPr>
            <a:spLocks noGrp="1"/>
          </p:cNvSpPr>
          <p:nvPr>
            <p:ph idx="1"/>
          </p:nvPr>
        </p:nvSpPr>
        <p:spPr/>
        <p:txBody>
          <a:bodyPr/>
          <a:lstStyle/>
          <a:p>
            <a:r>
              <a:rPr lang="en-US" dirty="0"/>
              <a:t>Display an image of your newly designed bird that will meet the demands of the new ecosystem conditions it will encounter with a warming climate.</a:t>
            </a:r>
          </a:p>
          <a:p>
            <a:pPr lvl="1"/>
            <a:r>
              <a:rPr lang="en-US" dirty="0"/>
              <a:t>A description of how these modifications will assist the bird should be included in the slide.</a:t>
            </a:r>
          </a:p>
          <a:p>
            <a:pPr lvl="1"/>
            <a:r>
              <a:rPr lang="en-US" dirty="0"/>
              <a:t>Your teacher will designate if this will be a drawing, a computer-generated 3D model, sculpture, etc. </a:t>
            </a:r>
          </a:p>
          <a:p>
            <a:pPr marL="457200" lvl="1" indent="0">
              <a:buNone/>
            </a:pPr>
            <a:endParaRPr lang="en-US" dirty="0"/>
          </a:p>
        </p:txBody>
      </p:sp>
    </p:spTree>
    <p:extLst>
      <p:ext uri="{BB962C8B-B14F-4D97-AF65-F5344CB8AC3E}">
        <p14:creationId xmlns:p14="http://schemas.microsoft.com/office/powerpoint/2010/main" val="153544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206099"/>
            <a:ext cx="10515600" cy="777875"/>
          </a:xfrm>
        </p:spPr>
        <p:txBody>
          <a:bodyPr>
            <a:normAutofit/>
          </a:bodyPr>
          <a:lstStyle/>
          <a:p>
            <a:r>
              <a:rPr lang="en-US" dirty="0"/>
              <a:t>Works Cited</a:t>
            </a:r>
          </a:p>
        </p:txBody>
      </p:sp>
      <p:sp>
        <p:nvSpPr>
          <p:cNvPr id="3" name="Content Placeholder 2">
            <a:extLst>
              <a:ext uri="{FF2B5EF4-FFF2-40B4-BE49-F238E27FC236}">
                <a16:creationId xmlns:a16="http://schemas.microsoft.com/office/drawing/2014/main" id="{A488E2DF-ABC5-4F3A-A6B0-E0B15CA94DD2}"/>
              </a:ext>
            </a:extLst>
          </p:cNvPr>
          <p:cNvSpPr>
            <a:spLocks noGrp="1"/>
          </p:cNvSpPr>
          <p:nvPr>
            <p:ph idx="1"/>
          </p:nvPr>
        </p:nvSpPr>
        <p:spPr/>
        <p:txBody>
          <a:bodyPr/>
          <a:lstStyle/>
          <a:p>
            <a:r>
              <a:rPr lang="en-US" dirty="0"/>
              <a:t>If directed by your teacher, cite your sources of information and research.</a:t>
            </a:r>
          </a:p>
          <a:p>
            <a:r>
              <a:rPr lang="en-US" dirty="0"/>
              <a:t>Follow formatting guidelines given by your teacher.</a:t>
            </a:r>
          </a:p>
          <a:p>
            <a:pPr marL="457200" lvl="1" indent="0">
              <a:buNone/>
            </a:pPr>
            <a:endParaRPr lang="en-US" dirty="0"/>
          </a:p>
        </p:txBody>
      </p:sp>
    </p:spTree>
    <p:extLst>
      <p:ext uri="{BB962C8B-B14F-4D97-AF65-F5344CB8AC3E}">
        <p14:creationId xmlns:p14="http://schemas.microsoft.com/office/powerpoint/2010/main" val="177619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206099"/>
            <a:ext cx="10515600" cy="777875"/>
          </a:xfrm>
        </p:spPr>
        <p:txBody>
          <a:bodyPr>
            <a:normAutofit/>
          </a:bodyPr>
          <a:lstStyle/>
          <a:p>
            <a:r>
              <a:rPr lang="en-US" dirty="0"/>
              <a:t>Virtual Exhibit Wrap-up</a:t>
            </a:r>
          </a:p>
        </p:txBody>
      </p:sp>
      <p:pic>
        <p:nvPicPr>
          <p:cNvPr id="7" name="Content Placeholder 6" descr="Northern Flicker bird perched on a tree branch covered in green moss. The bird has a thin beak and round body featuring light gray feathers and black spots.">
            <a:extLst>
              <a:ext uri="{FF2B5EF4-FFF2-40B4-BE49-F238E27FC236}">
                <a16:creationId xmlns:a16="http://schemas.microsoft.com/office/drawing/2014/main" id="{91D2FD78-DCF7-405B-8699-FD1525406AAF}"/>
              </a:ext>
            </a:extLst>
          </p:cNvPr>
          <p:cNvPicPr>
            <a:picLocks noGrp="1" noChangeAspect="1"/>
          </p:cNvPicPr>
          <p:nvPr>
            <p:ph idx="1"/>
          </p:nvPr>
        </p:nvPicPr>
        <p:blipFill>
          <a:blip r:embed="rId3"/>
          <a:stretch>
            <a:fillRect/>
          </a:stretch>
        </p:blipFill>
        <p:spPr>
          <a:xfrm>
            <a:off x="7405256" y="2125083"/>
            <a:ext cx="3736169" cy="2798654"/>
          </a:xfrm>
          <a:prstGeom prst="rect">
            <a:avLst/>
          </a:prstGeom>
        </p:spPr>
      </p:pic>
      <p:sp>
        <p:nvSpPr>
          <p:cNvPr id="6" name="TextBox 5">
            <a:extLst>
              <a:ext uri="{FF2B5EF4-FFF2-40B4-BE49-F238E27FC236}">
                <a16:creationId xmlns:a16="http://schemas.microsoft.com/office/drawing/2014/main" id="{C9E09D75-D92B-49EE-A029-2FACAEEBEC62}"/>
              </a:ext>
            </a:extLst>
          </p:cNvPr>
          <p:cNvSpPr txBox="1"/>
          <p:nvPr/>
        </p:nvSpPr>
        <p:spPr>
          <a:xfrm>
            <a:off x="9781674" y="4690221"/>
            <a:ext cx="1446341" cy="246221"/>
          </a:xfrm>
          <a:prstGeom prst="rect">
            <a:avLst/>
          </a:prstGeom>
          <a:noFill/>
        </p:spPr>
        <p:txBody>
          <a:bodyPr wrap="square" rtlCol="0">
            <a:spAutoFit/>
          </a:bodyPr>
          <a:lstStyle/>
          <a:p>
            <a:r>
              <a:rPr lang="en-US" sz="1000" dirty="0"/>
              <a:t>Photo by Will Elder, NPS</a:t>
            </a:r>
          </a:p>
        </p:txBody>
      </p:sp>
      <p:sp>
        <p:nvSpPr>
          <p:cNvPr id="8" name="TextBox 7">
            <a:extLst>
              <a:ext uri="{FF2B5EF4-FFF2-40B4-BE49-F238E27FC236}">
                <a16:creationId xmlns:a16="http://schemas.microsoft.com/office/drawing/2014/main" id="{AAEBA428-9B9C-4B88-96E6-A478FB36DA05}"/>
              </a:ext>
            </a:extLst>
          </p:cNvPr>
          <p:cNvSpPr txBox="1"/>
          <p:nvPr/>
        </p:nvSpPr>
        <p:spPr>
          <a:xfrm>
            <a:off x="1050575" y="2125083"/>
            <a:ext cx="5045425" cy="3139321"/>
          </a:xfrm>
          <a:prstGeom prst="rect">
            <a:avLst/>
          </a:prstGeom>
          <a:noFill/>
        </p:spPr>
        <p:txBody>
          <a:bodyPr wrap="square" rtlCol="0">
            <a:spAutoFit/>
          </a:bodyPr>
          <a:lstStyle/>
          <a:p>
            <a:r>
              <a:rPr lang="en-US" dirty="0"/>
              <a:t>Look back over your team’s virtual exhibit and look for errors and opportunities for improvement. With your teacher’s permission you may add extra slides, links to videos, photos, articles, etc. that will enhance a person’s understanding of your bird when they “visit” your exhibit.</a:t>
            </a:r>
          </a:p>
          <a:p>
            <a:endParaRPr lang="en-US" dirty="0"/>
          </a:p>
          <a:p>
            <a:r>
              <a:rPr lang="en-US" dirty="0"/>
              <a:t>Speak with your teacher for further information and guidance.</a:t>
            </a:r>
          </a:p>
          <a:p>
            <a:endParaRPr lang="en-US" dirty="0"/>
          </a:p>
          <a:p>
            <a:endParaRPr lang="en-US" dirty="0"/>
          </a:p>
        </p:txBody>
      </p:sp>
    </p:spTree>
    <p:extLst>
      <p:ext uri="{BB962C8B-B14F-4D97-AF65-F5344CB8AC3E}">
        <p14:creationId xmlns:p14="http://schemas.microsoft.com/office/powerpoint/2010/main" val="340227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365125"/>
            <a:ext cx="10515600" cy="777875"/>
          </a:xfrm>
        </p:spPr>
        <p:txBody>
          <a:bodyPr/>
          <a:lstStyle/>
          <a:p>
            <a:r>
              <a:rPr lang="en-US" dirty="0"/>
              <a:t>Virtual Exhibit Preparation &amp; Outline</a:t>
            </a:r>
          </a:p>
        </p:txBody>
      </p:sp>
      <p:sp>
        <p:nvSpPr>
          <p:cNvPr id="6" name="Content Placeholder 5">
            <a:extLst>
              <a:ext uri="{FF2B5EF4-FFF2-40B4-BE49-F238E27FC236}">
                <a16:creationId xmlns:a16="http://schemas.microsoft.com/office/drawing/2014/main" id="{66A7405B-3FE2-4F9B-8DC7-DA4B43344CC4}"/>
              </a:ext>
            </a:extLst>
          </p:cNvPr>
          <p:cNvSpPr>
            <a:spLocks noGrp="1"/>
          </p:cNvSpPr>
          <p:nvPr>
            <p:ph idx="1"/>
          </p:nvPr>
        </p:nvSpPr>
        <p:spPr>
          <a:xfrm>
            <a:off x="838200" y="1455821"/>
            <a:ext cx="10515600" cy="4721142"/>
          </a:xfrm>
        </p:spPr>
        <p:txBody>
          <a:bodyPr>
            <a:normAutofit/>
          </a:bodyPr>
          <a:lstStyle/>
          <a:p>
            <a:r>
              <a:rPr lang="en-US" dirty="0"/>
              <a:t>Students research and create a virtual museum exhibit about a bird that lives in their community.</a:t>
            </a:r>
          </a:p>
          <a:p>
            <a:r>
              <a:rPr lang="en-US" dirty="0"/>
              <a:t>The exhibit may be in the form of a slide presentation as shared on the following slides and templates. The project may also be completed as a 3D virtual space using a program such as artsteps.com.</a:t>
            </a:r>
          </a:p>
          <a:p>
            <a:r>
              <a:rPr lang="en-US" dirty="0"/>
              <a:t>Students should listen to the following 5 minute NPR podcast about birds and climatic change for background information useful for one section of the project. </a:t>
            </a:r>
          </a:p>
          <a:p>
            <a:pPr marL="0" indent="0">
              <a:buNone/>
            </a:pPr>
            <a:r>
              <a:rPr lang="en-US" dirty="0">
                <a:hlinkClick r:id="rId3"/>
              </a:rPr>
              <a:t>https://www.npr.org/2014/09/09/345833757/more-than-half-of-u-s-bird-species-threatened-by-climate-change</a:t>
            </a:r>
            <a:r>
              <a:rPr lang="en-US" dirty="0"/>
              <a:t> </a:t>
            </a:r>
          </a:p>
        </p:txBody>
      </p:sp>
    </p:spTree>
    <p:extLst>
      <p:ext uri="{BB962C8B-B14F-4D97-AF65-F5344CB8AC3E}">
        <p14:creationId xmlns:p14="http://schemas.microsoft.com/office/powerpoint/2010/main" val="32183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p:txBody>
          <a:bodyPr/>
          <a:lstStyle/>
          <a:p>
            <a:r>
              <a:rPr lang="en-US" dirty="0"/>
              <a:t>Northern Flicker</a:t>
            </a:r>
          </a:p>
        </p:txBody>
      </p:sp>
      <p:pic>
        <p:nvPicPr>
          <p:cNvPr id="3" name="Content Placeholder 2" descr="Northern Flicker bird perched on a tree branch covered in green moss. The bird has a thin beak and round body featuring light gray feathers and black spots.">
            <a:extLst>
              <a:ext uri="{FF2B5EF4-FFF2-40B4-BE49-F238E27FC236}">
                <a16:creationId xmlns:a16="http://schemas.microsoft.com/office/drawing/2014/main" id="{EF56B8EC-C62B-447E-A957-5B537ED3C9D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16601" y="1430589"/>
            <a:ext cx="6557209" cy="4917907"/>
          </a:xfrm>
        </p:spPr>
      </p:pic>
      <p:sp>
        <p:nvSpPr>
          <p:cNvPr id="2" name="TextBox 1">
            <a:extLst>
              <a:ext uri="{FF2B5EF4-FFF2-40B4-BE49-F238E27FC236}">
                <a16:creationId xmlns:a16="http://schemas.microsoft.com/office/drawing/2014/main" id="{493BCE89-431A-4A6D-AC8D-52142275FC42}"/>
              </a:ext>
            </a:extLst>
          </p:cNvPr>
          <p:cNvSpPr txBox="1"/>
          <p:nvPr/>
        </p:nvSpPr>
        <p:spPr>
          <a:xfrm>
            <a:off x="8270312" y="5425166"/>
            <a:ext cx="1347536" cy="923330"/>
          </a:xfrm>
          <a:prstGeom prst="rect">
            <a:avLst/>
          </a:prstGeom>
          <a:noFill/>
        </p:spPr>
        <p:txBody>
          <a:bodyPr wrap="square" rtlCol="0">
            <a:spAutoFit/>
          </a:bodyPr>
          <a:lstStyle/>
          <a:p>
            <a:r>
              <a:rPr lang="en-US" dirty="0"/>
              <a:t>Photo by Will Elder, NPS</a:t>
            </a:r>
          </a:p>
        </p:txBody>
      </p:sp>
      <p:sp>
        <p:nvSpPr>
          <p:cNvPr id="8" name="TextBox 7" descr="Press play to hear the Northern Flicker call.">
            <a:extLst>
              <a:ext uri="{FF2B5EF4-FFF2-40B4-BE49-F238E27FC236}">
                <a16:creationId xmlns:a16="http://schemas.microsoft.com/office/drawing/2014/main" id="{54144052-A077-41E1-BF8D-61C4CC9F793F}"/>
              </a:ext>
            </a:extLst>
          </p:cNvPr>
          <p:cNvSpPr txBox="1"/>
          <p:nvPr/>
        </p:nvSpPr>
        <p:spPr>
          <a:xfrm>
            <a:off x="9709484" y="2418347"/>
            <a:ext cx="2334127" cy="369332"/>
          </a:xfrm>
          <a:prstGeom prst="rect">
            <a:avLst/>
          </a:prstGeom>
          <a:noFill/>
        </p:spPr>
        <p:txBody>
          <a:bodyPr wrap="square" rtlCol="0">
            <a:spAutoFit/>
          </a:bodyPr>
          <a:lstStyle/>
          <a:p>
            <a:r>
              <a:rPr lang="en-US" dirty="0"/>
              <a:t>Click for Flicker Song</a:t>
            </a:r>
          </a:p>
        </p:txBody>
      </p:sp>
      <p:pic>
        <p:nvPicPr>
          <p:cNvPr id="7" name="flicker audio nps sounds" descr="Audio play icon to play song of Northern Flicker---steady tee-tee-tee-tee high pitched sound of Flicker">
            <a:hlinkClick r:id="" action="ppaction://media"/>
            <a:extLst>
              <a:ext uri="{FF2B5EF4-FFF2-40B4-BE49-F238E27FC236}">
                <a16:creationId xmlns:a16="http://schemas.microsoft.com/office/drawing/2014/main" id="{4C8D65FC-52A7-4C41-B4C6-D386E3C851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67904" y="3144359"/>
            <a:ext cx="487363" cy="487363"/>
          </a:xfrm>
          <a:prstGeom prst="rect">
            <a:avLst/>
          </a:prstGeom>
        </p:spPr>
      </p:pic>
    </p:spTree>
    <p:extLst>
      <p:ext uri="{BB962C8B-B14F-4D97-AF65-F5344CB8AC3E}">
        <p14:creationId xmlns:p14="http://schemas.microsoft.com/office/powerpoint/2010/main" val="37174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7874-3BCC-4876-9CD6-AE20E533EC8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Field Study Data</a:t>
            </a:r>
          </a:p>
        </p:txBody>
      </p:sp>
      <p:sp>
        <p:nvSpPr>
          <p:cNvPr id="5" name="Title 4">
            <a:extLst>
              <a:ext uri="{FF2B5EF4-FFF2-40B4-BE49-F238E27FC236}">
                <a16:creationId xmlns:a16="http://schemas.microsoft.com/office/drawing/2014/main" id="{3ABC0D30-6A01-40F1-8E85-2ACF6628709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Field Study Data</a:t>
            </a:r>
          </a:p>
        </p:txBody>
      </p:sp>
      <p:sp>
        <p:nvSpPr>
          <p:cNvPr id="7" name="TextBox 6">
            <a:extLst>
              <a:ext uri="{FF2B5EF4-FFF2-40B4-BE49-F238E27FC236}">
                <a16:creationId xmlns:a16="http://schemas.microsoft.com/office/drawing/2014/main" id="{601350C6-6FA0-46B0-BE01-F39FFE3932E2}"/>
              </a:ext>
            </a:extLst>
          </p:cNvPr>
          <p:cNvSpPr txBox="1"/>
          <p:nvPr/>
        </p:nvSpPr>
        <p:spPr>
          <a:xfrm>
            <a:off x="320637" y="1027906"/>
            <a:ext cx="5955631" cy="6463308"/>
          </a:xfrm>
          <a:prstGeom prst="rect">
            <a:avLst/>
          </a:prstGeom>
          <a:noFill/>
        </p:spPr>
        <p:txBody>
          <a:bodyPr wrap="square" rtlCol="0">
            <a:spAutoFit/>
          </a:bodyPr>
          <a:lstStyle/>
          <a:p>
            <a:r>
              <a:rPr lang="en-US" dirty="0"/>
              <a:t>Date(s) observed:</a:t>
            </a:r>
          </a:p>
          <a:p>
            <a:r>
              <a:rPr lang="en-US" dirty="0"/>
              <a:t>Time(s):</a:t>
            </a:r>
          </a:p>
          <a:p>
            <a:r>
              <a:rPr lang="en-US" dirty="0"/>
              <a:t>Location(s):  </a:t>
            </a:r>
          </a:p>
          <a:p>
            <a:r>
              <a:rPr lang="en-US" dirty="0"/>
              <a:t>Number of birds observed each time:  </a:t>
            </a:r>
          </a:p>
          <a:p>
            <a:r>
              <a:rPr lang="en-US" dirty="0"/>
              <a:t>Size of bird(s): </a:t>
            </a:r>
          </a:p>
          <a:p>
            <a:r>
              <a:rPr lang="en-US" dirty="0"/>
              <a:t>Color(s):</a:t>
            </a:r>
          </a:p>
          <a:p>
            <a:r>
              <a:rPr lang="en-US" dirty="0"/>
              <a:t>Special markings:</a:t>
            </a:r>
          </a:p>
          <a:p>
            <a:r>
              <a:rPr lang="en-US" dirty="0"/>
              <a:t>Behavior(s):</a:t>
            </a:r>
          </a:p>
          <a:p>
            <a:endParaRPr lang="en-US" dirty="0"/>
          </a:p>
          <a:p>
            <a:r>
              <a:rPr lang="en-US" dirty="0"/>
              <a:t>Description or sketch of full body:</a:t>
            </a:r>
          </a:p>
          <a:p>
            <a:endParaRPr lang="en-US" dirty="0"/>
          </a:p>
          <a:p>
            <a:r>
              <a:rPr lang="en-US" dirty="0"/>
              <a:t>Bill or beak sketch or description:</a:t>
            </a:r>
          </a:p>
          <a:p>
            <a:endParaRPr lang="en-US" dirty="0"/>
          </a:p>
          <a:p>
            <a:r>
              <a:rPr lang="en-US" dirty="0"/>
              <a:t>Feet description:</a:t>
            </a:r>
          </a:p>
          <a:p>
            <a:endParaRPr lang="en-US" dirty="0"/>
          </a:p>
          <a:p>
            <a:r>
              <a:rPr lang="en-US" dirty="0"/>
              <a:t>Other notes:</a:t>
            </a:r>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4" name="Object 3" descr="A student worksheet for taking down observations of birds.">
            <a:extLst>
              <a:ext uri="{FF2B5EF4-FFF2-40B4-BE49-F238E27FC236}">
                <a16:creationId xmlns:a16="http://schemas.microsoft.com/office/drawing/2014/main" id="{59ED5826-43C1-4749-AC2E-1FD4ADEE714A}"/>
              </a:ext>
            </a:extLst>
          </p:cNvPr>
          <p:cNvGraphicFramePr>
            <a:graphicFrameLocks noChangeAspect="1"/>
          </p:cNvGraphicFramePr>
          <p:nvPr>
            <p:extLst>
              <p:ext uri="{D42A27DB-BD31-4B8C-83A1-F6EECF244321}">
                <p14:modId xmlns:p14="http://schemas.microsoft.com/office/powerpoint/2010/main" val="3760375410"/>
              </p:ext>
            </p:extLst>
          </p:nvPr>
        </p:nvGraphicFramePr>
        <p:xfrm>
          <a:off x="6167960" y="18873"/>
          <a:ext cx="5286333" cy="6839127"/>
        </p:xfrm>
        <a:graphic>
          <a:graphicData uri="http://schemas.openxmlformats.org/presentationml/2006/ole">
            <mc:AlternateContent xmlns:mc="http://schemas.openxmlformats.org/markup-compatibility/2006">
              <mc:Choice xmlns:v="urn:schemas-microsoft-com:vml" Requires="v">
                <p:oleObj name="Acrobat Document" r:id="rId3" imgW="4663440" imgH="6034757" progId="AcroExch.Document.DC">
                  <p:embed/>
                </p:oleObj>
              </mc:Choice>
              <mc:Fallback>
                <p:oleObj name="Acrobat Document" r:id="rId3" imgW="4663440" imgH="6034757" progId="AcroExch.Document.DC">
                  <p:embed/>
                  <p:pic>
                    <p:nvPicPr>
                      <p:cNvPr id="3" name="Object 2" descr="A student worksheet for taking down observations of birds.">
                        <a:extLst>
                          <a:ext uri="{FF2B5EF4-FFF2-40B4-BE49-F238E27FC236}">
                            <a16:creationId xmlns:a16="http://schemas.microsoft.com/office/drawing/2014/main" id="{BF0C033C-7ADA-40AE-B31C-50C12612877D}"/>
                          </a:ext>
                        </a:extLst>
                      </p:cNvPr>
                      <p:cNvPicPr/>
                      <p:nvPr/>
                    </p:nvPicPr>
                    <p:blipFill>
                      <a:blip r:embed="rId4"/>
                      <a:stretch>
                        <a:fillRect/>
                      </a:stretch>
                    </p:blipFill>
                    <p:spPr>
                      <a:xfrm>
                        <a:off x="6167960" y="18873"/>
                        <a:ext cx="5286333" cy="6839127"/>
                      </a:xfrm>
                      <a:prstGeom prst="rect">
                        <a:avLst/>
                      </a:prstGeom>
                    </p:spPr>
                  </p:pic>
                </p:oleObj>
              </mc:Fallback>
            </mc:AlternateContent>
          </a:graphicData>
        </a:graphic>
      </p:graphicFrame>
    </p:spTree>
    <p:extLst>
      <p:ext uri="{BB962C8B-B14F-4D97-AF65-F5344CB8AC3E}">
        <p14:creationId xmlns:p14="http://schemas.microsoft.com/office/powerpoint/2010/main" val="528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937D-E6FD-4D66-AF74-08AF6DDE6BB6}"/>
              </a:ext>
            </a:extLst>
          </p:cNvPr>
          <p:cNvSpPr>
            <a:spLocks noGrp="1"/>
          </p:cNvSpPr>
          <p:nvPr>
            <p:ph type="title"/>
          </p:nvPr>
        </p:nvSpPr>
        <p:spPr/>
        <p:txBody>
          <a:bodyPr/>
          <a:lstStyle/>
          <a:p>
            <a:r>
              <a:rPr lang="en-US" dirty="0"/>
              <a:t>Overview of Northern Flicker</a:t>
            </a:r>
          </a:p>
        </p:txBody>
      </p:sp>
      <p:sp>
        <p:nvSpPr>
          <p:cNvPr id="12" name="Content Placeholder 11">
            <a:extLst>
              <a:ext uri="{FF2B5EF4-FFF2-40B4-BE49-F238E27FC236}">
                <a16:creationId xmlns:a16="http://schemas.microsoft.com/office/drawing/2014/main" id="{CC5EE6C3-DB9C-4C4F-8A96-A89E7900D6F3}"/>
              </a:ext>
            </a:extLst>
          </p:cNvPr>
          <p:cNvSpPr>
            <a:spLocks noGrp="1"/>
          </p:cNvSpPr>
          <p:nvPr>
            <p:ph sz="half" idx="1"/>
          </p:nvPr>
        </p:nvSpPr>
        <p:spPr/>
        <p:txBody>
          <a:bodyPr>
            <a:normAutofit fontScale="77500" lnSpcReduction="20000"/>
          </a:bodyPr>
          <a:lstStyle/>
          <a:p>
            <a:r>
              <a:rPr lang="en-US" sz="1800" b="1" u="sng" dirty="0"/>
              <a:t>Name of bird:  </a:t>
            </a:r>
            <a:r>
              <a:rPr lang="en-US" sz="1800" dirty="0"/>
              <a:t>Northern Flicker</a:t>
            </a:r>
          </a:p>
          <a:p>
            <a:r>
              <a:rPr lang="en-US" sz="1800" b="1" u="sng" dirty="0"/>
              <a:t>Overview:</a:t>
            </a:r>
            <a:r>
              <a:rPr lang="en-US" sz="1800" dirty="0"/>
              <a:t>  Northern Flickers are large, brown woodpeckers black-scalloped plumage with accents of red. Although you might expect to find a woodpecker in a tree, these birds are often seen on the ground foraging for food.</a:t>
            </a:r>
          </a:p>
          <a:p>
            <a:r>
              <a:rPr lang="en-US" sz="1800" b="1" u="sng" dirty="0"/>
              <a:t>Habitat:</a:t>
            </a:r>
            <a:r>
              <a:rPr lang="en-US" sz="1800" dirty="0"/>
              <a:t>  Look for Northern Flickers in woodlands, forest edges, and open fields with scattered trees, as well as city parks and suburbs. You can also find them near streams and marshes.</a:t>
            </a:r>
          </a:p>
          <a:p>
            <a:r>
              <a:rPr lang="en-US" sz="1800" b="1" u="sng" dirty="0"/>
              <a:t>Food:</a:t>
            </a:r>
            <a:r>
              <a:rPr lang="en-US" sz="1800" dirty="0"/>
              <a:t>  They eat mainly insects, especially ants and beetles that they gather from the ground. They also eat fruits and seeds, especially in winter.</a:t>
            </a:r>
          </a:p>
          <a:p>
            <a:r>
              <a:rPr lang="en-US" sz="1800" b="1" u="sng" dirty="0"/>
              <a:t>Nesting:  </a:t>
            </a:r>
            <a:r>
              <a:rPr lang="en-US" sz="1800" dirty="0"/>
              <a:t>This bird usually excavates nest holes in dead or diseased tree trunks or large branches. They especially like aspen trees. Both sexes help with nest excavation. The entrance hole is about 3 inches in diameter, and the cavity is 13-16 inches deep. The cavity widens at bottom to make room for eggs and the incubating adult. Inside, the cavity is bare except for a bed of wood chips for the eggs and chicks to rest on. </a:t>
            </a:r>
          </a:p>
          <a:p>
            <a:pPr marL="0" indent="0">
              <a:buNone/>
            </a:pPr>
            <a:endParaRPr lang="en-US" sz="1800" dirty="0"/>
          </a:p>
          <a:p>
            <a:endParaRPr lang="en-US" sz="1800" dirty="0"/>
          </a:p>
        </p:txBody>
      </p:sp>
      <p:sp>
        <p:nvSpPr>
          <p:cNvPr id="13" name="Content Placeholder 12">
            <a:extLst>
              <a:ext uri="{FF2B5EF4-FFF2-40B4-BE49-F238E27FC236}">
                <a16:creationId xmlns:a16="http://schemas.microsoft.com/office/drawing/2014/main" id="{D5370254-86DA-4BA4-8822-EBFAC98C61A1}"/>
              </a:ext>
            </a:extLst>
          </p:cNvPr>
          <p:cNvSpPr>
            <a:spLocks noGrp="1"/>
          </p:cNvSpPr>
          <p:nvPr>
            <p:ph sz="half" idx="2"/>
          </p:nvPr>
        </p:nvSpPr>
        <p:spPr/>
        <p:txBody>
          <a:bodyPr>
            <a:normAutofit fontScale="77500" lnSpcReduction="20000"/>
          </a:bodyPr>
          <a:lstStyle/>
          <a:p>
            <a:r>
              <a:rPr lang="en-US" sz="1800" b="1" u="sng" dirty="0"/>
              <a:t>Behavior:  </a:t>
            </a:r>
            <a:r>
              <a:rPr lang="en-US" sz="1800" dirty="0"/>
              <a:t>Northern Flickers don’t act like typical woodpeckers. They mainly forage on the ground, sometimes among sparrows and blackbirds. When flushed, flickers often perch erect on thin horizontal branches rather than hitching up or around a tree trunk. Flickers do fly </a:t>
            </a:r>
            <a:r>
              <a:rPr lang="en-US" sz="1800" dirty="0" err="1"/>
              <a:t>Iike</a:t>
            </a:r>
            <a:r>
              <a:rPr lang="en-US" sz="1800" dirty="0"/>
              <a:t> most woodpeckers do, rising and falling smoothly as they intersperse periods of flapping with gliding. Early in spring and summer, rivals may face off in a display sometimes called a “fencing duel,” while a prospective mate looks on. Two birds face each other on a branch, bills pointed upward, and bob their heads in time while drawing a loop or figure-eight pattern in the air, often giving rhythmic </a:t>
            </a:r>
            <a:r>
              <a:rPr lang="en-US" sz="1800" i="1" dirty="0" err="1"/>
              <a:t>wicka</a:t>
            </a:r>
            <a:r>
              <a:rPr lang="en-US" sz="1800" dirty="0"/>
              <a:t> calls at the same time.</a:t>
            </a:r>
          </a:p>
          <a:p>
            <a:r>
              <a:rPr lang="en-US" sz="1800" b="1" u="sng" dirty="0"/>
              <a:t>Conservation:</a:t>
            </a:r>
            <a:r>
              <a:rPr lang="en-US" sz="1800" dirty="0"/>
              <a:t>  Northern Flickers are widespread and common, but numbers decreased by almost 1.5% per year between 1966 and 2012, resulting in a cumulative decline of 49%, according to the North American Breeding Bird Survey. Partners in Flight estimates a global breeding population of 9 million</a:t>
            </a:r>
          </a:p>
          <a:p>
            <a:endParaRPr lang="en-US" sz="1800" dirty="0"/>
          </a:p>
          <a:p>
            <a:pPr marL="0" indent="0">
              <a:buNone/>
            </a:pPr>
            <a:endParaRPr lang="en-US" sz="1800" dirty="0"/>
          </a:p>
          <a:p>
            <a:pPr marL="0" indent="0">
              <a:buNone/>
            </a:pPr>
            <a:endParaRPr lang="en-US" sz="1800" i="1" dirty="0"/>
          </a:p>
          <a:p>
            <a:pPr marL="0" indent="0">
              <a:buNone/>
            </a:pPr>
            <a:r>
              <a:rPr lang="en-US" sz="1800" i="1" dirty="0"/>
              <a:t>Information taken directly from allaboutbirds.org, Cornell Lab of Ornithology</a:t>
            </a:r>
          </a:p>
        </p:txBody>
      </p:sp>
    </p:spTree>
    <p:extLst>
      <p:ext uri="{BB962C8B-B14F-4D97-AF65-F5344CB8AC3E}">
        <p14:creationId xmlns:p14="http://schemas.microsoft.com/office/powerpoint/2010/main" val="171808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365125"/>
            <a:ext cx="10515600" cy="777875"/>
          </a:xfrm>
        </p:spPr>
        <p:txBody>
          <a:bodyPr/>
          <a:lstStyle/>
          <a:p>
            <a:r>
              <a:rPr lang="en-US" dirty="0"/>
              <a:t>Specimen Feature Study</a:t>
            </a:r>
          </a:p>
        </p:txBody>
      </p:sp>
      <p:pic>
        <p:nvPicPr>
          <p:cNvPr id="3" name="Picture 2" descr="A Northern Flicker perched on a thin tree limb with green leaves. The Flicker has a small red band near its beak and a thick black band on the chest.">
            <a:extLst>
              <a:ext uri="{FF2B5EF4-FFF2-40B4-BE49-F238E27FC236}">
                <a16:creationId xmlns:a16="http://schemas.microsoft.com/office/drawing/2014/main" id="{7CA4C98A-69A8-46C6-85E8-CC25BB7BE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337" y="-15861"/>
            <a:ext cx="3475548" cy="2606661"/>
          </a:xfrm>
          <a:prstGeom prst="rect">
            <a:avLst/>
          </a:prstGeom>
        </p:spPr>
      </p:pic>
      <p:pic>
        <p:nvPicPr>
          <p:cNvPr id="7" name="Picture 6" descr="Cropped photo featuring the head of a Northern Flicker. It has a gray head, red streak, and a thin curved beak.">
            <a:extLst>
              <a:ext uri="{FF2B5EF4-FFF2-40B4-BE49-F238E27FC236}">
                <a16:creationId xmlns:a16="http://schemas.microsoft.com/office/drawing/2014/main" id="{1B84BACC-304B-48A4-BD66-8B67E7AB35B1}"/>
              </a:ext>
            </a:extLst>
          </p:cNvPr>
          <p:cNvPicPr>
            <a:picLocks noChangeAspect="1"/>
          </p:cNvPicPr>
          <p:nvPr/>
        </p:nvPicPr>
        <p:blipFill rotWithShape="1">
          <a:blip r:embed="rId4"/>
          <a:srcRect l="29296" r="42899" b="79103"/>
          <a:stretch/>
        </p:blipFill>
        <p:spPr>
          <a:xfrm>
            <a:off x="838200" y="1242491"/>
            <a:ext cx="3023937" cy="1701813"/>
          </a:xfrm>
          <a:prstGeom prst="rect">
            <a:avLst/>
          </a:prstGeom>
        </p:spPr>
      </p:pic>
      <p:sp>
        <p:nvSpPr>
          <p:cNvPr id="13" name="TextBox 12">
            <a:extLst>
              <a:ext uri="{FF2B5EF4-FFF2-40B4-BE49-F238E27FC236}">
                <a16:creationId xmlns:a16="http://schemas.microsoft.com/office/drawing/2014/main" id="{5A5BF3B3-7F64-48EA-A041-AE36D436A78B}"/>
              </a:ext>
            </a:extLst>
          </p:cNvPr>
          <p:cNvSpPr txBox="1"/>
          <p:nvPr/>
        </p:nvSpPr>
        <p:spPr>
          <a:xfrm>
            <a:off x="3862137" y="1357731"/>
            <a:ext cx="3188368" cy="954107"/>
          </a:xfrm>
          <a:prstGeom prst="rect">
            <a:avLst/>
          </a:prstGeom>
          <a:noFill/>
        </p:spPr>
        <p:txBody>
          <a:bodyPr wrap="square" rtlCol="0">
            <a:spAutoFit/>
          </a:bodyPr>
          <a:lstStyle/>
          <a:p>
            <a:r>
              <a:rPr lang="en-US" sz="1400" dirty="0"/>
              <a:t>Long, thin bill is slightly curved and is designed for digging ants, making nest holes in trees, and drumming on trees to communicate.</a:t>
            </a:r>
          </a:p>
        </p:txBody>
      </p:sp>
      <p:pic>
        <p:nvPicPr>
          <p:cNvPr id="10" name="Picture 9" descr="Cropped photo showing Flicker feet grasping a tree branch.">
            <a:extLst>
              <a:ext uri="{FF2B5EF4-FFF2-40B4-BE49-F238E27FC236}">
                <a16:creationId xmlns:a16="http://schemas.microsoft.com/office/drawing/2014/main" id="{D4668080-BA2C-4A0C-AC5F-95A6EF1C23A0}"/>
              </a:ext>
            </a:extLst>
          </p:cNvPr>
          <p:cNvPicPr>
            <a:picLocks noChangeAspect="1"/>
          </p:cNvPicPr>
          <p:nvPr/>
        </p:nvPicPr>
        <p:blipFill rotWithShape="1">
          <a:blip r:embed="rId5">
            <a:extLst>
              <a:ext uri="{28A0092B-C50C-407E-A947-70E740481C1C}">
                <a14:useLocalDpi xmlns:a14="http://schemas.microsoft.com/office/drawing/2010/main" val="0"/>
              </a:ext>
            </a:extLst>
          </a:blip>
          <a:srcRect l="41754" t="48960" r="39298" b="28245"/>
          <a:stretch/>
        </p:blipFill>
        <p:spPr>
          <a:xfrm>
            <a:off x="318290" y="3879047"/>
            <a:ext cx="1732547" cy="1563227"/>
          </a:xfrm>
          <a:prstGeom prst="rect">
            <a:avLst/>
          </a:prstGeom>
        </p:spPr>
      </p:pic>
      <p:sp>
        <p:nvSpPr>
          <p:cNvPr id="14" name="TextBox 13">
            <a:extLst>
              <a:ext uri="{FF2B5EF4-FFF2-40B4-BE49-F238E27FC236}">
                <a16:creationId xmlns:a16="http://schemas.microsoft.com/office/drawing/2014/main" id="{D0F07611-B272-47A3-AF6A-0116424DEBCE}"/>
              </a:ext>
            </a:extLst>
          </p:cNvPr>
          <p:cNvSpPr txBox="1"/>
          <p:nvPr/>
        </p:nvSpPr>
        <p:spPr>
          <a:xfrm>
            <a:off x="2044822" y="4068499"/>
            <a:ext cx="3188368" cy="1169551"/>
          </a:xfrm>
          <a:prstGeom prst="rect">
            <a:avLst/>
          </a:prstGeom>
          <a:noFill/>
        </p:spPr>
        <p:txBody>
          <a:bodyPr wrap="square" rtlCol="0">
            <a:spAutoFit/>
          </a:bodyPr>
          <a:lstStyle/>
          <a:p>
            <a:r>
              <a:rPr lang="en-US" sz="1400" dirty="0"/>
              <a:t>Feet featuring thin toes with claws assist in perching on branches, grasping to side of tree trunks, and walking on the ground while searching for their favorite food, ants.</a:t>
            </a:r>
          </a:p>
        </p:txBody>
      </p:sp>
      <p:sp>
        <p:nvSpPr>
          <p:cNvPr id="15" name="TextBox 14">
            <a:extLst>
              <a:ext uri="{FF2B5EF4-FFF2-40B4-BE49-F238E27FC236}">
                <a16:creationId xmlns:a16="http://schemas.microsoft.com/office/drawing/2014/main" id="{28C2D8C6-34DE-4BA4-A952-48B3B6C5204B}"/>
              </a:ext>
            </a:extLst>
          </p:cNvPr>
          <p:cNvSpPr txBox="1"/>
          <p:nvPr/>
        </p:nvSpPr>
        <p:spPr>
          <a:xfrm>
            <a:off x="8909385" y="3771254"/>
            <a:ext cx="3188368" cy="1815882"/>
          </a:xfrm>
          <a:prstGeom prst="rect">
            <a:avLst/>
          </a:prstGeom>
          <a:noFill/>
        </p:spPr>
        <p:txBody>
          <a:bodyPr wrap="square" rtlCol="0">
            <a:spAutoFit/>
          </a:bodyPr>
          <a:lstStyle/>
          <a:p>
            <a:r>
              <a:rPr lang="en-US" sz="1400" dirty="0"/>
              <a:t>The collective plumage is multi-colored mixing browns, gray, and cream allowing it to blend into the forest floor or while on a tree. There is a pattern of dark dots on the chest that is similar to that found on aspen trees. The under flight feathers are often red in western U.S. and yellow in eastern U.S.</a:t>
            </a:r>
          </a:p>
        </p:txBody>
      </p:sp>
      <p:sp>
        <p:nvSpPr>
          <p:cNvPr id="16" name="TextBox 15">
            <a:extLst>
              <a:ext uri="{FF2B5EF4-FFF2-40B4-BE49-F238E27FC236}">
                <a16:creationId xmlns:a16="http://schemas.microsoft.com/office/drawing/2014/main" id="{C7C9361A-18D7-45FE-B76B-B6AB63203598}"/>
              </a:ext>
            </a:extLst>
          </p:cNvPr>
          <p:cNvSpPr txBox="1"/>
          <p:nvPr/>
        </p:nvSpPr>
        <p:spPr>
          <a:xfrm>
            <a:off x="10144738" y="2546542"/>
            <a:ext cx="1526599" cy="553998"/>
          </a:xfrm>
          <a:prstGeom prst="rect">
            <a:avLst/>
          </a:prstGeom>
          <a:noFill/>
        </p:spPr>
        <p:txBody>
          <a:bodyPr wrap="square" rtlCol="0">
            <a:spAutoFit/>
          </a:bodyPr>
          <a:lstStyle/>
          <a:p>
            <a:r>
              <a:rPr lang="en-US" sz="1000" dirty="0"/>
              <a:t>Photo Matt Davis shared at Cornell Lab of Ornithology </a:t>
            </a:r>
          </a:p>
        </p:txBody>
      </p:sp>
      <p:sp>
        <p:nvSpPr>
          <p:cNvPr id="17" name="TextBox 16">
            <a:extLst>
              <a:ext uri="{FF2B5EF4-FFF2-40B4-BE49-F238E27FC236}">
                <a16:creationId xmlns:a16="http://schemas.microsoft.com/office/drawing/2014/main" id="{54895C59-D116-44BF-9238-22CC6F5990F1}"/>
              </a:ext>
            </a:extLst>
          </p:cNvPr>
          <p:cNvSpPr txBox="1"/>
          <p:nvPr/>
        </p:nvSpPr>
        <p:spPr>
          <a:xfrm>
            <a:off x="2875706" y="2899661"/>
            <a:ext cx="1526599" cy="553998"/>
          </a:xfrm>
          <a:prstGeom prst="rect">
            <a:avLst/>
          </a:prstGeom>
          <a:noFill/>
        </p:spPr>
        <p:txBody>
          <a:bodyPr wrap="square" rtlCol="0">
            <a:spAutoFit/>
          </a:bodyPr>
          <a:lstStyle/>
          <a:p>
            <a:r>
              <a:rPr lang="en-US" sz="1000" dirty="0"/>
              <a:t>Photo Matt Davis shared at Cornell Lab of Ornithology</a:t>
            </a:r>
          </a:p>
        </p:txBody>
      </p:sp>
      <p:pic>
        <p:nvPicPr>
          <p:cNvPr id="4" name="Picture 3" descr="Multi-colored brown, gray, and cream bird standing in grass">
            <a:extLst>
              <a:ext uri="{FF2B5EF4-FFF2-40B4-BE49-F238E27FC236}">
                <a16:creationId xmlns:a16="http://schemas.microsoft.com/office/drawing/2014/main" id="{EEA9B70B-79FB-431F-AF5D-4FF1ABA4AF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1270" y="3561889"/>
            <a:ext cx="3618115" cy="2234612"/>
          </a:xfrm>
          <a:prstGeom prst="rect">
            <a:avLst/>
          </a:prstGeom>
        </p:spPr>
      </p:pic>
    </p:spTree>
    <p:extLst>
      <p:ext uri="{BB962C8B-B14F-4D97-AF65-F5344CB8AC3E}">
        <p14:creationId xmlns:p14="http://schemas.microsoft.com/office/powerpoint/2010/main" val="3085807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9992"/>
            <a:ext cx="10515600" cy="777875"/>
          </a:xfrm>
        </p:spPr>
        <p:txBody>
          <a:bodyPr/>
          <a:lstStyle/>
          <a:p>
            <a:r>
              <a:rPr lang="en-US" dirty="0"/>
              <a:t>Current Range in “my state”</a:t>
            </a:r>
          </a:p>
        </p:txBody>
      </p:sp>
      <p:pic>
        <p:nvPicPr>
          <p:cNvPr id="7" name="Content Placeholder 6" descr="Map of Utah featuring current range of Northern Flicker in the state. Most of the state is range for this species.">
            <a:extLst>
              <a:ext uri="{FF2B5EF4-FFF2-40B4-BE49-F238E27FC236}">
                <a16:creationId xmlns:a16="http://schemas.microsoft.com/office/drawing/2014/main" id="{08F2D591-0A9B-414F-8971-CAD8B73F81E0}"/>
              </a:ext>
            </a:extLst>
          </p:cNvPr>
          <p:cNvPicPr>
            <a:picLocks noGrp="1" noChangeAspect="1"/>
          </p:cNvPicPr>
          <p:nvPr>
            <p:ph idx="1"/>
          </p:nvPr>
        </p:nvPicPr>
        <p:blipFill rotWithShape="1">
          <a:blip r:embed="rId3"/>
          <a:srcRect l="38387" t="26064" r="38128" b="19741"/>
          <a:stretch/>
        </p:blipFill>
        <p:spPr>
          <a:xfrm>
            <a:off x="571896" y="787867"/>
            <a:ext cx="4159067" cy="5398526"/>
          </a:xfrm>
          <a:prstGeom prst="rect">
            <a:avLst/>
          </a:prstGeom>
        </p:spPr>
      </p:pic>
      <p:sp>
        <p:nvSpPr>
          <p:cNvPr id="6" name="TextBox 5">
            <a:extLst>
              <a:ext uri="{FF2B5EF4-FFF2-40B4-BE49-F238E27FC236}">
                <a16:creationId xmlns:a16="http://schemas.microsoft.com/office/drawing/2014/main" id="{308061D6-12A1-4E49-81D7-288A9F334DC5}"/>
              </a:ext>
            </a:extLst>
          </p:cNvPr>
          <p:cNvSpPr txBox="1"/>
          <p:nvPr/>
        </p:nvSpPr>
        <p:spPr>
          <a:xfrm>
            <a:off x="4730963" y="5632395"/>
            <a:ext cx="1840832" cy="553998"/>
          </a:xfrm>
          <a:prstGeom prst="rect">
            <a:avLst/>
          </a:prstGeom>
          <a:noFill/>
        </p:spPr>
        <p:txBody>
          <a:bodyPr wrap="square" rtlCol="0">
            <a:spAutoFit/>
          </a:bodyPr>
          <a:lstStyle/>
          <a:p>
            <a:r>
              <a:rPr lang="en-US" sz="1000" dirty="0"/>
              <a:t>Image captured from https://www.audubon.org/field-guide/bird/northern-flicker</a:t>
            </a:r>
          </a:p>
        </p:txBody>
      </p:sp>
      <p:sp>
        <p:nvSpPr>
          <p:cNvPr id="8" name="TextBox 7">
            <a:extLst>
              <a:ext uri="{FF2B5EF4-FFF2-40B4-BE49-F238E27FC236}">
                <a16:creationId xmlns:a16="http://schemas.microsoft.com/office/drawing/2014/main" id="{AAEBA428-9B9C-4B88-96E6-A478FB36DA05}"/>
              </a:ext>
            </a:extLst>
          </p:cNvPr>
          <p:cNvSpPr txBox="1"/>
          <p:nvPr/>
        </p:nvSpPr>
        <p:spPr>
          <a:xfrm>
            <a:off x="7214754" y="1436199"/>
            <a:ext cx="3243240" cy="3416320"/>
          </a:xfrm>
          <a:prstGeom prst="rect">
            <a:avLst/>
          </a:prstGeom>
          <a:noFill/>
        </p:spPr>
        <p:txBody>
          <a:bodyPr wrap="square" rtlCol="0">
            <a:spAutoFit/>
          </a:bodyPr>
          <a:lstStyle/>
          <a:p>
            <a:r>
              <a:rPr lang="en-US" dirty="0"/>
              <a:t>Northern Flickers currently live in almost all of Utah. The yellow areas represent their habitat range and the white areas represent areas they do not live. The white patches are dry desert areas without trees. Northern Flickers require habitat with some forested sections with trees for nesting. They also require a place that supports their appetite for insects.</a:t>
            </a:r>
          </a:p>
        </p:txBody>
      </p:sp>
    </p:spTree>
    <p:extLst>
      <p:ext uri="{BB962C8B-B14F-4D97-AF65-F5344CB8AC3E}">
        <p14:creationId xmlns:p14="http://schemas.microsoft.com/office/powerpoint/2010/main" val="22904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DFAF1F-EDC9-4F98-AF7E-58AE4D6A4313}"/>
              </a:ext>
            </a:extLst>
          </p:cNvPr>
          <p:cNvSpPr>
            <a:spLocks noGrp="1"/>
          </p:cNvSpPr>
          <p:nvPr>
            <p:ph type="title"/>
          </p:nvPr>
        </p:nvSpPr>
        <p:spPr>
          <a:xfrm>
            <a:off x="838200" y="206099"/>
            <a:ext cx="10515600" cy="777875"/>
          </a:xfrm>
        </p:spPr>
        <p:txBody>
          <a:bodyPr>
            <a:normAutofit fontScale="90000"/>
          </a:bodyPr>
          <a:lstStyle/>
          <a:p>
            <a:r>
              <a:rPr lang="en-US" dirty="0"/>
              <a:t>Projected Range After Climate Change in “my state”</a:t>
            </a:r>
          </a:p>
        </p:txBody>
      </p:sp>
      <p:pic>
        <p:nvPicPr>
          <p:cNvPr id="6" name="Content Placeholder 5" descr="Map of Utah showing predicted range of Northern Flicker with a 3 degree Celsius increase. Most of the state becomes uninhabitable for the species.">
            <a:extLst>
              <a:ext uri="{FF2B5EF4-FFF2-40B4-BE49-F238E27FC236}">
                <a16:creationId xmlns:a16="http://schemas.microsoft.com/office/drawing/2014/main" id="{90AB6C8A-66B1-454E-BD4A-2B2B7246DAB6}"/>
              </a:ext>
            </a:extLst>
          </p:cNvPr>
          <p:cNvPicPr>
            <a:picLocks noGrp="1" noChangeAspect="1"/>
          </p:cNvPicPr>
          <p:nvPr>
            <p:ph idx="1"/>
          </p:nvPr>
        </p:nvPicPr>
        <p:blipFill rotWithShape="1">
          <a:blip r:embed="rId3"/>
          <a:srcRect l="32321" t="18599" r="37165" b="11447"/>
          <a:stretch/>
        </p:blipFill>
        <p:spPr>
          <a:xfrm>
            <a:off x="838200" y="1491915"/>
            <a:ext cx="4394872" cy="4920917"/>
          </a:xfrm>
          <a:prstGeom prst="rect">
            <a:avLst/>
          </a:prstGeom>
        </p:spPr>
      </p:pic>
      <p:sp>
        <p:nvSpPr>
          <p:cNvPr id="7" name="TextBox 6">
            <a:extLst>
              <a:ext uri="{FF2B5EF4-FFF2-40B4-BE49-F238E27FC236}">
                <a16:creationId xmlns:a16="http://schemas.microsoft.com/office/drawing/2014/main" id="{420E5720-EB1D-471C-808F-504B53C4DFB9}"/>
              </a:ext>
            </a:extLst>
          </p:cNvPr>
          <p:cNvSpPr txBox="1"/>
          <p:nvPr/>
        </p:nvSpPr>
        <p:spPr>
          <a:xfrm>
            <a:off x="5233072" y="5883570"/>
            <a:ext cx="1840832" cy="553998"/>
          </a:xfrm>
          <a:prstGeom prst="rect">
            <a:avLst/>
          </a:prstGeom>
          <a:noFill/>
        </p:spPr>
        <p:txBody>
          <a:bodyPr wrap="square" rtlCol="0">
            <a:spAutoFit/>
          </a:bodyPr>
          <a:lstStyle/>
          <a:p>
            <a:r>
              <a:rPr lang="en-US" sz="1000" dirty="0"/>
              <a:t>Image captured from https://www.audubon.org/field-guide/bird/northern-flicker</a:t>
            </a:r>
          </a:p>
        </p:txBody>
      </p:sp>
      <p:sp>
        <p:nvSpPr>
          <p:cNvPr id="8" name="TextBox 7">
            <a:extLst>
              <a:ext uri="{FF2B5EF4-FFF2-40B4-BE49-F238E27FC236}">
                <a16:creationId xmlns:a16="http://schemas.microsoft.com/office/drawing/2014/main" id="{AAEBA428-9B9C-4B88-96E6-A478FB36DA05}"/>
              </a:ext>
            </a:extLst>
          </p:cNvPr>
          <p:cNvSpPr txBox="1"/>
          <p:nvPr/>
        </p:nvSpPr>
        <p:spPr>
          <a:xfrm>
            <a:off x="6925996" y="1997839"/>
            <a:ext cx="3243240" cy="3139321"/>
          </a:xfrm>
          <a:prstGeom prst="rect">
            <a:avLst/>
          </a:prstGeom>
          <a:noFill/>
        </p:spPr>
        <p:txBody>
          <a:bodyPr wrap="square" rtlCol="0">
            <a:spAutoFit/>
          </a:bodyPr>
          <a:lstStyle/>
          <a:p>
            <a:r>
              <a:rPr lang="en-US" dirty="0"/>
              <a:t>This map shows the projected range of the Northern Flicker in Utah if the climate warms 3 degrees Celsius. The yellow represents continued habitat and the red represents lost habitat. As you can see, only about 1/3 of Utah would remain a place for Northern Flickers to live. Much of the state would become too hot and dry.</a:t>
            </a:r>
          </a:p>
        </p:txBody>
      </p:sp>
    </p:spTree>
    <p:extLst>
      <p:ext uri="{BB962C8B-B14F-4D97-AF65-F5344CB8AC3E}">
        <p14:creationId xmlns:p14="http://schemas.microsoft.com/office/powerpoint/2010/main" val="53547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8FE548-E289-426F-879F-43659A95617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Alternate range illustration idea</a:t>
            </a:r>
          </a:p>
        </p:txBody>
      </p:sp>
      <p:pic>
        <p:nvPicPr>
          <p:cNvPr id="4" name="Picture 3" descr="A simple outline map of Utah with orange covering most of the state. The orange represents the current range of Northern Flickers in the state.">
            <a:extLst>
              <a:ext uri="{FF2B5EF4-FFF2-40B4-BE49-F238E27FC236}">
                <a16:creationId xmlns:a16="http://schemas.microsoft.com/office/drawing/2014/main" id="{B97CF195-3941-4270-A7C9-BDAF45DC32E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330" y="0"/>
            <a:ext cx="5559339" cy="6858000"/>
          </a:xfrm>
          <a:prstGeom prst="rect">
            <a:avLst/>
          </a:prstGeom>
        </p:spPr>
      </p:pic>
      <p:sp>
        <p:nvSpPr>
          <p:cNvPr id="2" name="TextBox 1">
            <a:extLst>
              <a:ext uri="{FF2B5EF4-FFF2-40B4-BE49-F238E27FC236}">
                <a16:creationId xmlns:a16="http://schemas.microsoft.com/office/drawing/2014/main" id="{EB555162-2CE4-45BF-810C-DF3F66BC9994}"/>
              </a:ext>
            </a:extLst>
          </p:cNvPr>
          <p:cNvSpPr txBox="1"/>
          <p:nvPr/>
        </p:nvSpPr>
        <p:spPr>
          <a:xfrm>
            <a:off x="529388" y="866274"/>
            <a:ext cx="1588169" cy="3970318"/>
          </a:xfrm>
          <a:prstGeom prst="rect">
            <a:avLst/>
          </a:prstGeom>
          <a:noFill/>
        </p:spPr>
        <p:txBody>
          <a:bodyPr wrap="square" rtlCol="0">
            <a:spAutoFit/>
          </a:bodyPr>
          <a:lstStyle/>
          <a:p>
            <a:r>
              <a:rPr lang="en-US" dirty="0"/>
              <a:t>Alternate range illustration created by student in Microsoft Paint or similar application. Create one for current and projected range with climate change.</a:t>
            </a:r>
          </a:p>
        </p:txBody>
      </p:sp>
    </p:spTree>
    <p:extLst>
      <p:ext uri="{BB962C8B-B14F-4D97-AF65-F5344CB8AC3E}">
        <p14:creationId xmlns:p14="http://schemas.microsoft.com/office/powerpoint/2010/main" val="12691277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3E4A7687860A45960020D9AE0EE5D7" ma:contentTypeVersion="9" ma:contentTypeDescription="Create a new document." ma:contentTypeScope="" ma:versionID="08e42709b9e8a9a4ad512e73039fcf84">
  <xsd:schema xmlns:xsd="http://www.w3.org/2001/XMLSchema" xmlns:xs="http://www.w3.org/2001/XMLSchema" xmlns:p="http://schemas.microsoft.com/office/2006/metadata/properties" xmlns:ns2="8f4e667e-aa7d-472f-b134-c2c3f016ce94" targetNamespace="http://schemas.microsoft.com/office/2006/metadata/properties" ma:root="true" ma:fieldsID="c9ca807d3a613fe5b63c8588ead0ba7c" ns2:_="">
    <xsd:import namespace="8f4e667e-aa7d-472f-b134-c2c3f016ce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4e667e-aa7d-472f-b134-c2c3f016ce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BC482F-212F-442C-9817-7EB6C9831B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4e667e-aa7d-472f-b134-c2c3f016c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1B0E23-2BA7-4F14-97DB-6B89716E716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5D341FA-090B-4F70-B2F2-C4F623C36C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21076</TotalTime>
  <Words>2962</Words>
  <Application>Microsoft Office PowerPoint</Application>
  <PresentationFormat>Widescreen</PresentationFormat>
  <Paragraphs>200</Paragraphs>
  <Slides>17</Slides>
  <Notes>17</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Calibri Light</vt:lpstr>
      <vt:lpstr>Office Theme</vt:lpstr>
      <vt:lpstr>Acrobat Document</vt:lpstr>
      <vt:lpstr>Introduction to Creating Virtual Exhibits</vt:lpstr>
      <vt:lpstr>Virtual Exhibit Preparation &amp; Outline</vt:lpstr>
      <vt:lpstr>Northern Flicker</vt:lpstr>
      <vt:lpstr>Field Study Data</vt:lpstr>
      <vt:lpstr>Overview of Northern Flicker</vt:lpstr>
      <vt:lpstr>Specimen Feature Study</vt:lpstr>
      <vt:lpstr>Current Range in “my state”</vt:lpstr>
      <vt:lpstr>Projected Range After Climate Change in “my state”</vt:lpstr>
      <vt:lpstr>Alternate range illustration idea</vt:lpstr>
      <vt:lpstr>“Your Bird’s” Role in the Food Web</vt:lpstr>
      <vt:lpstr>Ecosystem Edits</vt:lpstr>
      <vt:lpstr>Adapt Your Bird Project Guidelines</vt:lpstr>
      <vt:lpstr>Behavioral Adaptations</vt:lpstr>
      <vt:lpstr>Physical Adaptations</vt:lpstr>
      <vt:lpstr>Adapted Bird Model</vt:lpstr>
      <vt:lpstr>Works Cited</vt:lpstr>
      <vt:lpstr>Virtual Exhibit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Buttram, Andrea G</dc:creator>
  <cp:lastModifiedBy>Dumler, Amber</cp:lastModifiedBy>
  <cp:revision>57</cp:revision>
  <dcterms:created xsi:type="dcterms:W3CDTF">2020-09-17T22:19:09Z</dcterms:created>
  <dcterms:modified xsi:type="dcterms:W3CDTF">2021-09-30T18:40:55Z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0x010100293E4A7687860A45960020D9AE0EE5D7</vt:lpwstr>
  </property>
</Properties>
</file>