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92" r:id="rId6"/>
    <p:sldId id="304" r:id="rId7"/>
    <p:sldId id="257" r:id="rId8"/>
    <p:sldId id="299" r:id="rId9"/>
    <p:sldId id="276" r:id="rId10"/>
    <p:sldId id="268" r:id="rId11"/>
    <p:sldId id="302" r:id="rId12"/>
    <p:sldId id="301" r:id="rId13"/>
    <p:sldId id="272" r:id="rId14"/>
    <p:sldId id="273" r:id="rId15"/>
    <p:sldId id="275" r:id="rId16"/>
    <p:sldId id="271" r:id="rId17"/>
    <p:sldId id="305" r:id="rId18"/>
    <p:sldId id="270" r:id="rId19"/>
    <p:sldId id="278" r:id="rId20"/>
    <p:sldId id="283" r:id="rId21"/>
    <p:sldId id="287" r:id="rId22"/>
    <p:sldId id="293" r:id="rId23"/>
    <p:sldId id="288" r:id="rId24"/>
    <p:sldId id="290" r:id="rId25"/>
    <p:sldId id="26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ull Presentation" id="{CFF70CC9-7DBE-B143-B844-B3FE916B0799}">
          <p14:sldIdLst>
            <p14:sldId id="256"/>
            <p14:sldId id="292"/>
            <p14:sldId id="304"/>
            <p14:sldId id="257"/>
            <p14:sldId id="299"/>
            <p14:sldId id="276"/>
            <p14:sldId id="268"/>
            <p14:sldId id="302"/>
            <p14:sldId id="301"/>
            <p14:sldId id="272"/>
            <p14:sldId id="273"/>
            <p14:sldId id="275"/>
            <p14:sldId id="271"/>
            <p14:sldId id="305"/>
            <p14:sldId id="270"/>
            <p14:sldId id="278"/>
            <p14:sldId id="283"/>
            <p14:sldId id="287"/>
            <p14:sldId id="293"/>
            <p14:sldId id="288"/>
            <p14:sldId id="290"/>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B4A1D"/>
    <a:srgbClr val="C56C39"/>
    <a:srgbClr val="0680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95" autoAdjust="0"/>
    <p:restoredTop sz="96229" autoAdjust="0"/>
  </p:normalViewPr>
  <p:slideViewPr>
    <p:cSldViewPr snapToGrid="0">
      <p:cViewPr varScale="1">
        <p:scale>
          <a:sx n="114" d="100"/>
          <a:sy n="114" d="100"/>
        </p:scale>
        <p:origin x="240"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1726C1F-92AB-41E5-9580-57859FBF2F49}"/>
    <pc:docChg chg="modSld">
      <pc:chgData name="" userId="" providerId="" clId="Web-{B1726C1F-92AB-41E5-9580-57859FBF2F49}" dt="2020-11-18T06:04:07.604" v="15" actId="20577"/>
      <pc:docMkLst>
        <pc:docMk/>
      </pc:docMkLst>
      <pc:sldChg chg="modSp">
        <pc:chgData name="" userId="" providerId="" clId="Web-{B1726C1F-92AB-41E5-9580-57859FBF2F49}" dt="2020-11-18T06:02:54.822" v="0" actId="20577"/>
        <pc:sldMkLst>
          <pc:docMk/>
          <pc:sldMk cId="3892371844" sldId="278"/>
        </pc:sldMkLst>
        <pc:spChg chg="mod">
          <ac:chgData name="" userId="" providerId="" clId="Web-{B1726C1F-92AB-41E5-9580-57859FBF2F49}" dt="2020-11-18T06:02:54.822" v="0" actId="20577"/>
          <ac:spMkLst>
            <pc:docMk/>
            <pc:sldMk cId="3892371844" sldId="278"/>
            <ac:spMk id="3" creationId="{C85FAAB3-9CD6-44DF-B4E5-72ED24056A54}"/>
          </ac:spMkLst>
        </pc:spChg>
      </pc:sldChg>
      <pc:sldChg chg="modSp">
        <pc:chgData name="" userId="" providerId="" clId="Web-{B1726C1F-92AB-41E5-9580-57859FBF2F49}" dt="2020-11-18T06:03:56.229" v="13" actId="20577"/>
        <pc:sldMkLst>
          <pc:docMk/>
          <pc:sldMk cId="1323235745" sldId="301"/>
        </pc:sldMkLst>
        <pc:spChg chg="mod">
          <ac:chgData name="" userId="" providerId="" clId="Web-{B1726C1F-92AB-41E5-9580-57859FBF2F49}" dt="2020-11-18T06:03:56.229" v="13" actId="20577"/>
          <ac:spMkLst>
            <pc:docMk/>
            <pc:sldMk cId="1323235745" sldId="301"/>
            <ac:spMk id="22" creationId="{E9429DA2-355C-4A04-A7BD-CCBAFC339091}"/>
          </ac:spMkLst>
        </pc:spChg>
      </pc:sldChg>
    </pc:docChg>
  </pc:docChgLst>
  <pc:docChgLst>
    <pc:chgData name="Christie, Anna K" userId="9bcdfae9-1447-4d66-9585-0c6c3d4a4643" providerId="ADAL" clId="{26F8562A-E26F-49B5-B8DD-D39A9A9209FD}"/>
    <pc:docChg chg="undo custSel modSld">
      <pc:chgData name="Christie, Anna K" userId="9bcdfae9-1447-4d66-9585-0c6c3d4a4643" providerId="ADAL" clId="{26F8562A-E26F-49B5-B8DD-D39A9A9209FD}" dt="2022-03-18T20:52:41.581" v="58" actId="478"/>
      <pc:docMkLst>
        <pc:docMk/>
      </pc:docMkLst>
      <pc:sldChg chg="modSp mod">
        <pc:chgData name="Christie, Anna K" userId="9bcdfae9-1447-4d66-9585-0c6c3d4a4643" providerId="ADAL" clId="{26F8562A-E26F-49B5-B8DD-D39A9A9209FD}" dt="2022-03-18T20:43:08.523" v="19" actId="242"/>
        <pc:sldMkLst>
          <pc:docMk/>
          <pc:sldMk cId="352107670" sldId="256"/>
        </pc:sldMkLst>
        <pc:spChg chg="mod">
          <ac:chgData name="Christie, Anna K" userId="9bcdfae9-1447-4d66-9585-0c6c3d4a4643" providerId="ADAL" clId="{26F8562A-E26F-49B5-B8DD-D39A9A9209FD}" dt="2022-03-18T20:32:51.420" v="12" actId="1076"/>
          <ac:spMkLst>
            <pc:docMk/>
            <pc:sldMk cId="352107670" sldId="256"/>
            <ac:spMk id="10" creationId="{7BE0DBAA-1949-411E-890F-495658A13CF0}"/>
          </ac:spMkLst>
        </pc:spChg>
        <pc:spChg chg="mod">
          <ac:chgData name="Christie, Anna K" userId="9bcdfae9-1447-4d66-9585-0c6c3d4a4643" providerId="ADAL" clId="{26F8562A-E26F-49B5-B8DD-D39A9A9209FD}" dt="2022-03-18T20:43:08.523" v="19" actId="242"/>
          <ac:spMkLst>
            <pc:docMk/>
            <pc:sldMk cId="352107670" sldId="256"/>
            <ac:spMk id="12" creationId="{06EED253-646A-4EA2-9B92-E2F2F0BFE79B}"/>
          </ac:spMkLst>
        </pc:spChg>
        <pc:spChg chg="mod">
          <ac:chgData name="Christie, Anna K" userId="9bcdfae9-1447-4d66-9585-0c6c3d4a4643" providerId="ADAL" clId="{26F8562A-E26F-49B5-B8DD-D39A9A9209FD}" dt="2022-03-18T20:33:03.598" v="16" actId="1076"/>
          <ac:spMkLst>
            <pc:docMk/>
            <pc:sldMk cId="352107670" sldId="256"/>
            <ac:spMk id="16" creationId="{060C57CE-9010-46CA-99A5-E79012718728}"/>
          </ac:spMkLst>
        </pc:spChg>
        <pc:picChg chg="mod">
          <ac:chgData name="Christie, Anna K" userId="9bcdfae9-1447-4d66-9585-0c6c3d4a4643" providerId="ADAL" clId="{26F8562A-E26F-49B5-B8DD-D39A9A9209FD}" dt="2022-03-18T20:32:52.981" v="13" actId="1076"/>
          <ac:picMkLst>
            <pc:docMk/>
            <pc:sldMk cId="352107670" sldId="256"/>
            <ac:picMk id="4" creationId="{9A0B260B-5F51-4FF7-BB91-2EC82E0032FC}"/>
          </ac:picMkLst>
        </pc:picChg>
        <pc:picChg chg="mod">
          <ac:chgData name="Christie, Anna K" userId="9bcdfae9-1447-4d66-9585-0c6c3d4a4643" providerId="ADAL" clId="{26F8562A-E26F-49B5-B8DD-D39A9A9209FD}" dt="2022-03-18T20:28:49.217" v="0" actId="1076"/>
          <ac:picMkLst>
            <pc:docMk/>
            <pc:sldMk cId="352107670" sldId="256"/>
            <ac:picMk id="15" creationId="{9C18D998-D574-4824-B5CC-964991866D05}"/>
          </ac:picMkLst>
        </pc:picChg>
      </pc:sldChg>
      <pc:sldChg chg="modSp mod">
        <pc:chgData name="Christie, Anna K" userId="9bcdfae9-1447-4d66-9585-0c6c3d4a4643" providerId="ADAL" clId="{26F8562A-E26F-49B5-B8DD-D39A9A9209FD}" dt="2022-03-18T20:50:15.840" v="30" actId="13244"/>
        <pc:sldMkLst>
          <pc:docMk/>
          <pc:sldMk cId="525645676" sldId="257"/>
        </pc:sldMkLst>
        <pc:spChg chg="mod ord">
          <ac:chgData name="Christie, Anna K" userId="9bcdfae9-1447-4d66-9585-0c6c3d4a4643" providerId="ADAL" clId="{26F8562A-E26F-49B5-B8DD-D39A9A9209FD}" dt="2022-03-18T20:50:15.840" v="30" actId="13244"/>
          <ac:spMkLst>
            <pc:docMk/>
            <pc:sldMk cId="525645676" sldId="257"/>
            <ac:spMk id="10" creationId="{7BE0DBAA-1949-411E-890F-495658A13CF0}"/>
          </ac:spMkLst>
        </pc:spChg>
      </pc:sldChg>
      <pc:sldChg chg="addSp delSp modSp mod">
        <pc:chgData name="Christie, Anna K" userId="9bcdfae9-1447-4d66-9585-0c6c3d4a4643" providerId="ADAL" clId="{26F8562A-E26F-49B5-B8DD-D39A9A9209FD}" dt="2022-03-18T20:52:41.581" v="58" actId="478"/>
        <pc:sldMkLst>
          <pc:docMk/>
          <pc:sldMk cId="1748699961" sldId="292"/>
        </pc:sldMkLst>
        <pc:spChg chg="del">
          <ac:chgData name="Christie, Anna K" userId="9bcdfae9-1447-4d66-9585-0c6c3d4a4643" providerId="ADAL" clId="{26F8562A-E26F-49B5-B8DD-D39A9A9209FD}" dt="2022-03-18T20:52:31.866" v="55" actId="478"/>
          <ac:spMkLst>
            <pc:docMk/>
            <pc:sldMk cId="1748699961" sldId="292"/>
            <ac:spMk id="7" creationId="{C1CB7332-0EE2-42A2-AC8C-2E47EF68BC1C}"/>
          </ac:spMkLst>
        </pc:spChg>
        <pc:spChg chg="add del">
          <ac:chgData name="Christie, Anna K" userId="9bcdfae9-1447-4d66-9585-0c6c3d4a4643" providerId="ADAL" clId="{26F8562A-E26F-49B5-B8DD-D39A9A9209FD}" dt="2022-03-18T20:52:30.207" v="54" actId="478"/>
          <ac:spMkLst>
            <pc:docMk/>
            <pc:sldMk cId="1748699961" sldId="292"/>
            <ac:spMk id="8" creationId="{46C501E7-3E1A-41A1-AD2E-8201E6C0BE2E}"/>
          </ac:spMkLst>
        </pc:spChg>
        <pc:spChg chg="mod ord">
          <ac:chgData name="Christie, Anna K" userId="9bcdfae9-1447-4d66-9585-0c6c3d4a4643" providerId="ADAL" clId="{26F8562A-E26F-49B5-B8DD-D39A9A9209FD}" dt="2022-03-18T20:50:22.105" v="31" actId="13244"/>
          <ac:spMkLst>
            <pc:docMk/>
            <pc:sldMk cId="1748699961" sldId="292"/>
            <ac:spMk id="10" creationId="{7BE0DBAA-1949-411E-890F-495658A13CF0}"/>
          </ac:spMkLst>
        </pc:spChg>
        <pc:spChg chg="del mod">
          <ac:chgData name="Christie, Anna K" userId="9bcdfae9-1447-4d66-9585-0c6c3d4a4643" providerId="ADAL" clId="{26F8562A-E26F-49B5-B8DD-D39A9A9209FD}" dt="2022-03-18T20:52:41.581" v="58" actId="478"/>
          <ac:spMkLst>
            <pc:docMk/>
            <pc:sldMk cId="1748699961" sldId="292"/>
            <ac:spMk id="29" creationId="{AC4EF43E-E61F-4426-8CD8-C1C4753BC942}"/>
          </ac:spMkLst>
        </pc:spChg>
        <pc:picChg chg="ord">
          <ac:chgData name="Christie, Anna K" userId="9bcdfae9-1447-4d66-9585-0c6c3d4a4643" providerId="ADAL" clId="{26F8562A-E26F-49B5-B8DD-D39A9A9209FD}" dt="2022-03-18T20:50:36.630" v="33" actId="13244"/>
          <ac:picMkLst>
            <pc:docMk/>
            <pc:sldMk cId="1748699961" sldId="292"/>
            <ac:picMk id="5" creationId="{44FDD868-0665-420B-BE71-B714E25D273E}"/>
          </ac:picMkLst>
        </pc:picChg>
        <pc:picChg chg="ord">
          <ac:chgData name="Christie, Anna K" userId="9bcdfae9-1447-4d66-9585-0c6c3d4a4643" providerId="ADAL" clId="{26F8562A-E26F-49B5-B8DD-D39A9A9209FD}" dt="2022-03-18T20:50:37.973" v="34" actId="13244"/>
          <ac:picMkLst>
            <pc:docMk/>
            <pc:sldMk cId="1748699961" sldId="292"/>
            <ac:picMk id="12" creationId="{D39A3EE4-F8CB-4F7B-842B-2C283AC14F5E}"/>
          </ac:picMkLst>
        </pc:picChg>
        <pc:cxnChg chg="del">
          <ac:chgData name="Christie, Anna K" userId="9bcdfae9-1447-4d66-9585-0c6c3d4a4643" providerId="ADAL" clId="{26F8562A-E26F-49B5-B8DD-D39A9A9209FD}" dt="2022-03-18T20:52:38.203" v="56" actId="478"/>
          <ac:cxnSpMkLst>
            <pc:docMk/>
            <pc:sldMk cId="1748699961" sldId="292"/>
            <ac:cxnSpMk id="22" creationId="{49D92405-5EA4-444F-BAE3-CB22E5A530B1}"/>
          </ac:cxnSpMkLst>
        </pc:cxnChg>
        <pc:cxnChg chg="del mod">
          <ac:chgData name="Christie, Anna K" userId="9bcdfae9-1447-4d66-9585-0c6c3d4a4643" providerId="ADAL" clId="{26F8562A-E26F-49B5-B8DD-D39A9A9209FD}" dt="2022-03-18T20:52:40.076" v="57" actId="478"/>
          <ac:cxnSpMkLst>
            <pc:docMk/>
            <pc:sldMk cId="1748699961" sldId="292"/>
            <ac:cxnSpMk id="26" creationId="{E4E027A6-C0CE-4134-9A94-FEB1A7D8805B}"/>
          </ac:cxnSpMkLst>
        </pc:cxnChg>
      </pc:sldChg>
      <pc:sldChg chg="modSp mod">
        <pc:chgData name="Christie, Anna K" userId="9bcdfae9-1447-4d66-9585-0c6c3d4a4643" providerId="ADAL" clId="{26F8562A-E26F-49B5-B8DD-D39A9A9209FD}" dt="2022-03-18T20:52:05.149" v="49" actId="13244"/>
        <pc:sldMkLst>
          <pc:docMk/>
          <pc:sldMk cId="933762623" sldId="293"/>
        </pc:sldMkLst>
        <pc:spChg chg="mod ord">
          <ac:chgData name="Christie, Anna K" userId="9bcdfae9-1447-4d66-9585-0c6c3d4a4643" providerId="ADAL" clId="{26F8562A-E26F-49B5-B8DD-D39A9A9209FD}" dt="2022-03-18T20:52:05.149" v="49" actId="13244"/>
          <ac:spMkLst>
            <pc:docMk/>
            <pc:sldMk cId="933762623" sldId="293"/>
            <ac:spMk id="10" creationId="{7BE0DBAA-1949-411E-890F-495658A13CF0}"/>
          </ac:spMkLst>
        </pc:spChg>
      </pc:sldChg>
      <pc:sldChg chg="modSp mod">
        <pc:chgData name="Christie, Anna K" userId="9bcdfae9-1447-4d66-9585-0c6c3d4a4643" providerId="ADAL" clId="{26F8562A-E26F-49B5-B8DD-D39A9A9209FD}" dt="2022-03-18T20:51:03.278" v="37" actId="13244"/>
        <pc:sldMkLst>
          <pc:docMk/>
          <pc:sldMk cId="3400226038" sldId="299"/>
        </pc:sldMkLst>
        <pc:spChg chg="mod ord">
          <ac:chgData name="Christie, Anna K" userId="9bcdfae9-1447-4d66-9585-0c6c3d4a4643" providerId="ADAL" clId="{26F8562A-E26F-49B5-B8DD-D39A9A9209FD}" dt="2022-03-18T20:51:03.278" v="37" actId="13244"/>
          <ac:spMkLst>
            <pc:docMk/>
            <pc:sldMk cId="3400226038" sldId="299"/>
            <ac:spMk id="10" creationId="{7BE0DBAA-1949-411E-890F-495658A13CF0}"/>
          </ac:spMkLst>
        </pc:spChg>
      </pc:sldChg>
      <pc:sldChg chg="modSp mod">
        <pc:chgData name="Christie, Anna K" userId="9bcdfae9-1447-4d66-9585-0c6c3d4a4643" providerId="ADAL" clId="{26F8562A-E26F-49B5-B8DD-D39A9A9209FD}" dt="2022-03-18T20:51:51.404" v="46" actId="13244"/>
        <pc:sldMkLst>
          <pc:docMk/>
          <pc:sldMk cId="1323235745" sldId="301"/>
        </pc:sldMkLst>
        <pc:spChg chg="mod ord">
          <ac:chgData name="Christie, Anna K" userId="9bcdfae9-1447-4d66-9585-0c6c3d4a4643" providerId="ADAL" clId="{26F8562A-E26F-49B5-B8DD-D39A9A9209FD}" dt="2022-03-18T20:51:14.874" v="40" actId="13244"/>
          <ac:spMkLst>
            <pc:docMk/>
            <pc:sldMk cId="1323235745" sldId="301"/>
            <ac:spMk id="10" creationId="{7BE0DBAA-1949-411E-890F-495658A13CF0}"/>
          </ac:spMkLst>
        </pc:spChg>
        <pc:spChg chg="ord">
          <ac:chgData name="Christie, Anna K" userId="9bcdfae9-1447-4d66-9585-0c6c3d4a4643" providerId="ADAL" clId="{26F8562A-E26F-49B5-B8DD-D39A9A9209FD}" dt="2022-03-18T20:51:25.184" v="41" actId="13244"/>
          <ac:spMkLst>
            <pc:docMk/>
            <pc:sldMk cId="1323235745" sldId="301"/>
            <ac:spMk id="22" creationId="{E9429DA2-355C-4A04-A7BD-CCBAFC339091}"/>
          </ac:spMkLst>
        </pc:spChg>
        <pc:picChg chg="ord">
          <ac:chgData name="Christie, Anna K" userId="9bcdfae9-1447-4d66-9585-0c6c3d4a4643" providerId="ADAL" clId="{26F8562A-E26F-49B5-B8DD-D39A9A9209FD}" dt="2022-03-18T20:51:26.940" v="42" actId="13244"/>
          <ac:picMkLst>
            <pc:docMk/>
            <pc:sldMk cId="1323235745" sldId="301"/>
            <ac:picMk id="2" creationId="{80CBCAC3-E0CD-4252-9B35-657FE6657460}"/>
          </ac:picMkLst>
        </pc:picChg>
        <pc:picChg chg="ord">
          <ac:chgData name="Christie, Anna K" userId="9bcdfae9-1447-4d66-9585-0c6c3d4a4643" providerId="ADAL" clId="{26F8562A-E26F-49B5-B8DD-D39A9A9209FD}" dt="2022-03-18T20:51:51.404" v="46" actId="13244"/>
          <ac:picMkLst>
            <pc:docMk/>
            <pc:sldMk cId="1323235745" sldId="301"/>
            <ac:picMk id="4" creationId="{12B60208-8048-45A6-8870-932EDFE234CF}"/>
          </ac:picMkLst>
        </pc:picChg>
      </pc:sldChg>
      <pc:sldChg chg="delSp modSp mod">
        <pc:chgData name="Christie, Anna K" userId="9bcdfae9-1447-4d66-9585-0c6c3d4a4643" providerId="ADAL" clId="{26F8562A-E26F-49B5-B8DD-D39A9A9209FD}" dt="2022-03-18T20:50:30.317" v="32" actId="13244"/>
        <pc:sldMkLst>
          <pc:docMk/>
          <pc:sldMk cId="1013198103" sldId="304"/>
        </pc:sldMkLst>
        <pc:spChg chg="del">
          <ac:chgData name="Christie, Anna K" userId="9bcdfae9-1447-4d66-9585-0c6c3d4a4643" providerId="ADAL" clId="{26F8562A-E26F-49B5-B8DD-D39A9A9209FD}" dt="2022-03-18T20:50:02.218" v="26" actId="478"/>
          <ac:spMkLst>
            <pc:docMk/>
            <pc:sldMk cId="1013198103" sldId="304"/>
            <ac:spMk id="2" creationId="{B4D68F07-F6AA-4F55-9014-B9E7E9F7C165}"/>
          </ac:spMkLst>
        </pc:spChg>
        <pc:spChg chg="mod ord">
          <ac:chgData name="Christie, Anna K" userId="9bcdfae9-1447-4d66-9585-0c6c3d4a4643" providerId="ADAL" clId="{26F8562A-E26F-49B5-B8DD-D39A9A9209FD}" dt="2022-03-18T20:50:30.317" v="32" actId="13244"/>
          <ac:spMkLst>
            <pc:docMk/>
            <pc:sldMk cId="1013198103" sldId="304"/>
            <ac:spMk id="10" creationId="{7BE0DBAA-1949-411E-890F-495658A13CF0}"/>
          </ac:spMkLst>
        </pc:spChg>
      </pc:sldChg>
      <pc:sldChg chg="modSp mod">
        <pc:chgData name="Christie, Anna K" userId="9bcdfae9-1447-4d66-9585-0c6c3d4a4643" providerId="ADAL" clId="{26F8562A-E26F-49B5-B8DD-D39A9A9209FD}" dt="2022-03-18T20:51:34.605" v="45" actId="13244"/>
        <pc:sldMkLst>
          <pc:docMk/>
          <pc:sldMk cId="3263867117" sldId="305"/>
        </pc:sldMkLst>
        <pc:spChg chg="mod ord">
          <ac:chgData name="Christie, Anna K" userId="9bcdfae9-1447-4d66-9585-0c6c3d4a4643" providerId="ADAL" clId="{26F8562A-E26F-49B5-B8DD-D39A9A9209FD}" dt="2022-03-18T20:51:34.605" v="45" actId="13244"/>
          <ac:spMkLst>
            <pc:docMk/>
            <pc:sldMk cId="3263867117" sldId="305"/>
            <ac:spMk id="10" creationId="{7BE0DBAA-1949-411E-890F-495658A13CF0}"/>
          </ac:spMkLst>
        </pc:spChg>
      </pc:sldChg>
    </pc:docChg>
  </pc:docChgLst>
  <pc:docChgLst>
    <pc:chgData name="Kambic, Emily B" userId="adff157f-17af-4147-a17c-5213006a6835" providerId="ADAL" clId="{F133D5D5-5206-48CF-9AC1-36855596B524}"/>
    <pc:docChg chg="modSld">
      <pc:chgData name="Kambic, Emily B" userId="adff157f-17af-4147-a17c-5213006a6835" providerId="ADAL" clId="{F133D5D5-5206-48CF-9AC1-36855596B524}" dt="2020-12-07T13:19:56.962" v="1550" actId="13244"/>
      <pc:docMkLst>
        <pc:docMk/>
      </pc:docMkLst>
      <pc:sldChg chg="modSp">
        <pc:chgData name="Kambic, Emily B" userId="adff157f-17af-4147-a17c-5213006a6835" providerId="ADAL" clId="{F133D5D5-5206-48CF-9AC1-36855596B524}" dt="2020-12-07T13:13:20.481" v="179" actId="962"/>
        <pc:sldMkLst>
          <pc:docMk/>
          <pc:sldMk cId="352107670" sldId="256"/>
        </pc:sldMkLst>
        <pc:picChg chg="mod">
          <ac:chgData name="Kambic, Emily B" userId="adff157f-17af-4147-a17c-5213006a6835" providerId="ADAL" clId="{F133D5D5-5206-48CF-9AC1-36855596B524}" dt="2020-12-07T13:13:20.481" v="179" actId="962"/>
          <ac:picMkLst>
            <pc:docMk/>
            <pc:sldMk cId="352107670" sldId="256"/>
            <ac:picMk id="4" creationId="{9A0B260B-5F51-4FF7-BB91-2EC82E0032FC}"/>
          </ac:picMkLst>
        </pc:picChg>
      </pc:sldChg>
      <pc:sldChg chg="modSp">
        <pc:chgData name="Kambic, Emily B" userId="adff157f-17af-4147-a17c-5213006a6835" providerId="ADAL" clId="{F133D5D5-5206-48CF-9AC1-36855596B524}" dt="2020-12-07T13:16:52.052" v="499" actId="13244"/>
        <pc:sldMkLst>
          <pc:docMk/>
          <pc:sldMk cId="525645676" sldId="257"/>
        </pc:sldMkLst>
        <pc:spChg chg="mod">
          <ac:chgData name="Kambic, Emily B" userId="adff157f-17af-4147-a17c-5213006a6835" providerId="ADAL" clId="{F133D5D5-5206-48CF-9AC1-36855596B524}" dt="2020-12-07T13:13:57.515" v="185" actId="962"/>
          <ac:spMkLst>
            <pc:docMk/>
            <pc:sldMk cId="525645676" sldId="257"/>
            <ac:spMk id="2" creationId="{B4D68F07-F6AA-4F55-9014-B9E7E9F7C165}"/>
          </ac:spMkLst>
        </pc:spChg>
        <pc:spChg chg="mod">
          <ac:chgData name="Kambic, Emily B" userId="adff157f-17af-4147-a17c-5213006a6835" providerId="ADAL" clId="{F133D5D5-5206-48CF-9AC1-36855596B524}" dt="2020-12-07T13:16:52.052" v="499" actId="13244"/>
          <ac:spMkLst>
            <pc:docMk/>
            <pc:sldMk cId="525645676" sldId="257"/>
            <ac:spMk id="3" creationId="{C85FAAB3-9CD6-44DF-B4E5-72ED24056A54}"/>
          </ac:spMkLst>
        </pc:spChg>
        <pc:picChg chg="mod">
          <ac:chgData name="Kambic, Emily B" userId="adff157f-17af-4147-a17c-5213006a6835" providerId="ADAL" clId="{F133D5D5-5206-48CF-9AC1-36855596B524}" dt="2020-12-07T13:16:47.467" v="498" actId="962"/>
          <ac:picMkLst>
            <pc:docMk/>
            <pc:sldMk cId="525645676" sldId="257"/>
            <ac:picMk id="5" creationId="{A73827F5-1B4E-4826-A260-7772CF65DE4E}"/>
          </ac:picMkLst>
        </pc:picChg>
      </pc:sldChg>
      <pc:sldChg chg="modSp">
        <pc:chgData name="Kambic, Emily B" userId="adff157f-17af-4147-a17c-5213006a6835" providerId="ADAL" clId="{F133D5D5-5206-48CF-9AC1-36855596B524}" dt="2020-12-07T13:15:55.132" v="307" actId="13244"/>
        <pc:sldMkLst>
          <pc:docMk/>
          <pc:sldMk cId="1748699961" sldId="292"/>
        </pc:sldMkLst>
        <pc:spChg chg="mod">
          <ac:chgData name="Kambic, Emily B" userId="adff157f-17af-4147-a17c-5213006a6835" providerId="ADAL" clId="{F133D5D5-5206-48CF-9AC1-36855596B524}" dt="2020-12-07T13:13:28.280" v="180" actId="962"/>
          <ac:spMkLst>
            <pc:docMk/>
            <pc:sldMk cId="1748699961" sldId="292"/>
            <ac:spMk id="7" creationId="{C1CB7332-0EE2-42A2-AC8C-2E47EF68BC1C}"/>
          </ac:spMkLst>
        </pc:spChg>
        <pc:spChg chg="mod">
          <ac:chgData name="Kambic, Emily B" userId="adff157f-17af-4147-a17c-5213006a6835" providerId="ADAL" clId="{F133D5D5-5206-48CF-9AC1-36855596B524}" dt="2020-12-07T13:15:15.384" v="196" actId="962"/>
          <ac:spMkLst>
            <pc:docMk/>
            <pc:sldMk cId="1748699961" sldId="292"/>
            <ac:spMk id="10" creationId="{7BE0DBAA-1949-411E-890F-495658A13CF0}"/>
          </ac:spMkLst>
        </pc:spChg>
        <pc:spChg chg="mod">
          <ac:chgData name="Kambic, Emily B" userId="adff157f-17af-4147-a17c-5213006a6835" providerId="ADAL" clId="{F133D5D5-5206-48CF-9AC1-36855596B524}" dt="2020-12-07T13:13:39.115" v="183" actId="962"/>
          <ac:spMkLst>
            <pc:docMk/>
            <pc:sldMk cId="1748699961" sldId="292"/>
            <ac:spMk id="29" creationId="{AC4EF43E-E61F-4426-8CD8-C1C4753BC942}"/>
          </ac:spMkLst>
        </pc:spChg>
        <pc:spChg chg="mod">
          <ac:chgData name="Kambic, Emily B" userId="adff157f-17af-4147-a17c-5213006a6835" providerId="ADAL" clId="{F133D5D5-5206-48CF-9AC1-36855596B524}" dt="2020-12-07T13:15:55.132" v="307" actId="13244"/>
          <ac:spMkLst>
            <pc:docMk/>
            <pc:sldMk cId="1748699961" sldId="292"/>
            <ac:spMk id="32" creationId="{A6F6C180-F984-4F50-8417-77CE9EDC7803}"/>
          </ac:spMkLst>
        </pc:spChg>
        <pc:picChg chg="mod">
          <ac:chgData name="Kambic, Emily B" userId="adff157f-17af-4147-a17c-5213006a6835" providerId="ADAL" clId="{F133D5D5-5206-48CF-9AC1-36855596B524}" dt="2020-12-07T13:15:43.074" v="300" actId="962"/>
          <ac:picMkLst>
            <pc:docMk/>
            <pc:sldMk cId="1748699961" sldId="292"/>
            <ac:picMk id="3" creationId="{600096F9-C5CC-4FF7-A82D-7D633DD778CD}"/>
          </ac:picMkLst>
        </pc:picChg>
        <pc:picChg chg="mod">
          <ac:chgData name="Kambic, Emily B" userId="adff157f-17af-4147-a17c-5213006a6835" providerId="ADAL" clId="{F133D5D5-5206-48CF-9AC1-36855596B524}" dt="2020-12-07T13:15:27.147" v="246" actId="962"/>
          <ac:picMkLst>
            <pc:docMk/>
            <pc:sldMk cId="1748699961" sldId="292"/>
            <ac:picMk id="5" creationId="{44FDD868-0665-420B-BE71-B714E25D273E}"/>
          </ac:picMkLst>
        </pc:picChg>
        <pc:picChg chg="ord">
          <ac:chgData name="Kambic, Emily B" userId="adff157f-17af-4147-a17c-5213006a6835" providerId="ADAL" clId="{F133D5D5-5206-48CF-9AC1-36855596B524}" dt="2020-12-07T13:15:01.357" v="192" actId="166"/>
          <ac:picMkLst>
            <pc:docMk/>
            <pc:sldMk cId="1748699961" sldId="292"/>
            <ac:picMk id="11" creationId="{2F19D990-06F7-4DD6-8FED-FD14B39A1011}"/>
          </ac:picMkLst>
        </pc:picChg>
        <pc:picChg chg="mod">
          <ac:chgData name="Kambic, Emily B" userId="adff157f-17af-4147-a17c-5213006a6835" providerId="ADAL" clId="{F133D5D5-5206-48CF-9AC1-36855596B524}" dt="2020-12-07T13:15:48.105" v="306" actId="962"/>
          <ac:picMkLst>
            <pc:docMk/>
            <pc:sldMk cId="1748699961" sldId="292"/>
            <ac:picMk id="12" creationId="{D39A3EE4-F8CB-4F7B-842B-2C283AC14F5E}"/>
          </ac:picMkLst>
        </pc:picChg>
        <pc:cxnChg chg="mod">
          <ac:chgData name="Kambic, Emily B" userId="adff157f-17af-4147-a17c-5213006a6835" providerId="ADAL" clId="{F133D5D5-5206-48CF-9AC1-36855596B524}" dt="2020-12-07T13:13:33.170" v="181" actId="962"/>
          <ac:cxnSpMkLst>
            <pc:docMk/>
            <pc:sldMk cId="1748699961" sldId="292"/>
            <ac:cxnSpMk id="22" creationId="{49D92405-5EA4-444F-BAE3-CB22E5A530B1}"/>
          </ac:cxnSpMkLst>
        </pc:cxnChg>
        <pc:cxnChg chg="mod">
          <ac:chgData name="Kambic, Emily B" userId="adff157f-17af-4147-a17c-5213006a6835" providerId="ADAL" clId="{F133D5D5-5206-48CF-9AC1-36855596B524}" dt="2020-12-07T13:13:35.659" v="182" actId="962"/>
          <ac:cxnSpMkLst>
            <pc:docMk/>
            <pc:sldMk cId="1748699961" sldId="292"/>
            <ac:cxnSpMk id="26" creationId="{E4E027A6-C0CE-4134-9A94-FEB1A7D8805B}"/>
          </ac:cxnSpMkLst>
        </pc:cxnChg>
      </pc:sldChg>
      <pc:sldChg chg="modSp">
        <pc:chgData name="Kambic, Emily B" userId="adff157f-17af-4147-a17c-5213006a6835" providerId="ADAL" clId="{F133D5D5-5206-48CF-9AC1-36855596B524}" dt="2020-12-07T13:19:56.962" v="1550" actId="13244"/>
        <pc:sldMkLst>
          <pc:docMk/>
          <pc:sldMk cId="933762623" sldId="293"/>
        </pc:sldMkLst>
        <pc:spChg chg="mod">
          <ac:chgData name="Kambic, Emily B" userId="adff157f-17af-4147-a17c-5213006a6835" providerId="ADAL" clId="{F133D5D5-5206-48CF-9AC1-36855596B524}" dt="2020-12-07T13:19:56.962" v="1550" actId="13244"/>
          <ac:spMkLst>
            <pc:docMk/>
            <pc:sldMk cId="933762623" sldId="293"/>
            <ac:spMk id="4" creationId="{7959CAD3-D293-4206-A544-CFD11EAD4815}"/>
          </ac:spMkLst>
        </pc:spChg>
        <pc:spChg chg="mod">
          <ac:chgData name="Kambic, Emily B" userId="adff157f-17af-4147-a17c-5213006a6835" providerId="ADAL" clId="{F133D5D5-5206-48CF-9AC1-36855596B524}" dt="2020-12-07T13:14:26.549" v="189" actId="962"/>
          <ac:spMkLst>
            <pc:docMk/>
            <pc:sldMk cId="933762623" sldId="293"/>
            <ac:spMk id="9" creationId="{C8DF7B93-419B-4106-A1EE-27E6E2B6A6F5}"/>
          </ac:spMkLst>
        </pc:spChg>
        <pc:picChg chg="mod">
          <ac:chgData name="Kambic, Emily B" userId="adff157f-17af-4147-a17c-5213006a6835" providerId="ADAL" clId="{F133D5D5-5206-48CF-9AC1-36855596B524}" dt="2020-12-07T13:17:19.563" v="637" actId="962"/>
          <ac:picMkLst>
            <pc:docMk/>
            <pc:sldMk cId="933762623" sldId="293"/>
            <ac:picMk id="3" creationId="{A30D9ECB-969E-4352-96FF-99A710424BD6}"/>
          </ac:picMkLst>
        </pc:picChg>
      </pc:sldChg>
      <pc:sldChg chg="modSp">
        <pc:chgData name="Kambic, Emily B" userId="adff157f-17af-4147-a17c-5213006a6835" providerId="ADAL" clId="{F133D5D5-5206-48CF-9AC1-36855596B524}" dt="2020-12-07T13:18:08.585" v="1054" actId="962"/>
        <pc:sldMkLst>
          <pc:docMk/>
          <pc:sldMk cId="3400226038" sldId="299"/>
        </pc:sldMkLst>
        <pc:spChg chg="mod">
          <ac:chgData name="Kambic, Emily B" userId="adff157f-17af-4147-a17c-5213006a6835" providerId="ADAL" clId="{F133D5D5-5206-48CF-9AC1-36855596B524}" dt="2020-12-07T13:17:42.707" v="826" actId="962"/>
          <ac:spMkLst>
            <pc:docMk/>
            <pc:sldMk cId="3400226038" sldId="299"/>
            <ac:spMk id="12" creationId="{16E5EB27-64A5-4A3D-B027-C16979229B12}"/>
          </ac:spMkLst>
        </pc:spChg>
        <pc:picChg chg="mod">
          <ac:chgData name="Kambic, Emily B" userId="adff157f-17af-4147-a17c-5213006a6835" providerId="ADAL" clId="{F133D5D5-5206-48CF-9AC1-36855596B524}" dt="2020-12-07T13:18:08.585" v="1054" actId="962"/>
          <ac:picMkLst>
            <pc:docMk/>
            <pc:sldMk cId="3400226038" sldId="299"/>
            <ac:picMk id="2" creationId="{53E56E3E-6318-4F36-B598-96F9DD890401}"/>
          </ac:picMkLst>
        </pc:picChg>
      </pc:sldChg>
      <pc:sldChg chg="modSp">
        <pc:chgData name="Kambic, Emily B" userId="adff157f-17af-4147-a17c-5213006a6835" providerId="ADAL" clId="{F133D5D5-5206-48CF-9AC1-36855596B524}" dt="2020-12-07T13:19:06.128" v="1412" actId="13244"/>
        <pc:sldMkLst>
          <pc:docMk/>
          <pc:sldMk cId="1323235745" sldId="301"/>
        </pc:sldMkLst>
        <pc:spChg chg="mod">
          <ac:chgData name="Kambic, Emily B" userId="adff157f-17af-4147-a17c-5213006a6835" providerId="ADAL" clId="{F133D5D5-5206-48CF-9AC1-36855596B524}" dt="2020-12-07T13:19:01.579" v="1410" actId="962"/>
          <ac:spMkLst>
            <pc:docMk/>
            <pc:sldMk cId="1323235745" sldId="301"/>
            <ac:spMk id="10" creationId="{7BE0DBAA-1949-411E-890F-495658A13CF0}"/>
          </ac:spMkLst>
        </pc:spChg>
        <pc:spChg chg="mod">
          <ac:chgData name="Kambic, Emily B" userId="adff157f-17af-4147-a17c-5213006a6835" providerId="ADAL" clId="{F133D5D5-5206-48CF-9AC1-36855596B524}" dt="2020-12-07T13:14:19.068" v="188" actId="962"/>
          <ac:spMkLst>
            <pc:docMk/>
            <pc:sldMk cId="1323235745" sldId="301"/>
            <ac:spMk id="21" creationId="{5A2076DC-2BFA-42A9-9BD8-6E0C62877DB2}"/>
          </ac:spMkLst>
        </pc:spChg>
        <pc:spChg chg="mod">
          <ac:chgData name="Kambic, Emily B" userId="adff157f-17af-4147-a17c-5213006a6835" providerId="ADAL" clId="{F133D5D5-5206-48CF-9AC1-36855596B524}" dt="2020-12-07T13:19:06.128" v="1412" actId="13244"/>
          <ac:spMkLst>
            <pc:docMk/>
            <pc:sldMk cId="1323235745" sldId="301"/>
            <ac:spMk id="22" creationId="{E9429DA2-355C-4A04-A7BD-CCBAFC339091}"/>
          </ac:spMkLst>
        </pc:spChg>
        <pc:picChg chg="mod">
          <ac:chgData name="Kambic, Emily B" userId="adff157f-17af-4147-a17c-5213006a6835" providerId="ADAL" clId="{F133D5D5-5206-48CF-9AC1-36855596B524}" dt="2020-12-07T13:18:57.592" v="1409" actId="962"/>
          <ac:picMkLst>
            <pc:docMk/>
            <pc:sldMk cId="1323235745" sldId="301"/>
            <ac:picMk id="2" creationId="{80CBCAC3-E0CD-4252-9B35-657FE6657460}"/>
          </ac:picMkLst>
        </pc:picChg>
        <pc:picChg chg="mod">
          <ac:chgData name="Kambic, Emily B" userId="adff157f-17af-4147-a17c-5213006a6835" providerId="ADAL" clId="{F133D5D5-5206-48CF-9AC1-36855596B524}" dt="2020-12-07T13:17:07.585" v="539" actId="962"/>
          <ac:picMkLst>
            <pc:docMk/>
            <pc:sldMk cId="1323235745" sldId="301"/>
            <ac:picMk id="4" creationId="{12B60208-8048-45A6-8870-932EDFE234CF}"/>
          </ac:picMkLst>
        </pc:picChg>
        <pc:picChg chg="mod">
          <ac:chgData name="Kambic, Emily B" userId="adff157f-17af-4147-a17c-5213006a6835" providerId="ADAL" clId="{F133D5D5-5206-48CF-9AC1-36855596B524}" dt="2020-12-07T13:19:03.961" v="1411" actId="962"/>
          <ac:picMkLst>
            <pc:docMk/>
            <pc:sldMk cId="1323235745" sldId="301"/>
            <ac:picMk id="11" creationId="{2F19D990-06F7-4DD6-8FED-FD14B39A1011}"/>
          </ac:picMkLst>
        </pc:picChg>
        <pc:cxnChg chg="mod">
          <ac:chgData name="Kambic, Emily B" userId="adff157f-17af-4147-a17c-5213006a6835" providerId="ADAL" clId="{F133D5D5-5206-48CF-9AC1-36855596B524}" dt="2020-12-07T13:14:08.818" v="186" actId="962"/>
          <ac:cxnSpMkLst>
            <pc:docMk/>
            <pc:sldMk cId="1323235745" sldId="301"/>
            <ac:cxnSpMk id="5" creationId="{2F562AFE-B7E9-48C7-8D9C-6B01C03CACA9}"/>
          </ac:cxnSpMkLst>
        </pc:cxnChg>
        <pc:cxnChg chg="mod">
          <ac:chgData name="Kambic, Emily B" userId="adff157f-17af-4147-a17c-5213006a6835" providerId="ADAL" clId="{F133D5D5-5206-48CF-9AC1-36855596B524}" dt="2020-12-07T13:14:12.474" v="187" actId="962"/>
          <ac:cxnSpMkLst>
            <pc:docMk/>
            <pc:sldMk cId="1323235745" sldId="301"/>
            <ac:cxnSpMk id="15" creationId="{7DA7C4EE-A3F8-4D7A-BFC0-CF19CC332D9E}"/>
          </ac:cxnSpMkLst>
        </pc:cxnChg>
      </pc:sldChg>
      <pc:sldChg chg="modSp">
        <pc:chgData name="Kambic, Emily B" userId="adff157f-17af-4147-a17c-5213006a6835" providerId="ADAL" clId="{F133D5D5-5206-48CF-9AC1-36855596B524}" dt="2020-12-07T13:18:33.393" v="1239" actId="13244"/>
        <pc:sldMkLst>
          <pc:docMk/>
          <pc:sldMk cId="419688440" sldId="302"/>
        </pc:sldMkLst>
        <pc:spChg chg="mod">
          <ac:chgData name="Kambic, Emily B" userId="adff157f-17af-4147-a17c-5213006a6835" providerId="ADAL" clId="{F133D5D5-5206-48CF-9AC1-36855596B524}" dt="2020-12-07T13:18:33.393" v="1239" actId="13244"/>
          <ac:spMkLst>
            <pc:docMk/>
            <pc:sldMk cId="419688440" sldId="302"/>
            <ac:spMk id="3" creationId="{052DEE7F-5247-4D47-953A-94B14944BAD2}"/>
          </ac:spMkLst>
        </pc:spChg>
        <pc:spChg chg="mod">
          <ac:chgData name="Kambic, Emily B" userId="adff157f-17af-4147-a17c-5213006a6835" providerId="ADAL" clId="{F133D5D5-5206-48CF-9AC1-36855596B524}" dt="2020-12-07T13:18:29.574" v="1237" actId="962"/>
          <ac:spMkLst>
            <pc:docMk/>
            <pc:sldMk cId="419688440" sldId="302"/>
            <ac:spMk id="10" creationId="{7BE0DBAA-1949-411E-890F-495658A13CF0}"/>
          </ac:spMkLst>
        </pc:spChg>
        <pc:picChg chg="mod">
          <ac:chgData name="Kambic, Emily B" userId="adff157f-17af-4147-a17c-5213006a6835" providerId="ADAL" clId="{F133D5D5-5206-48CF-9AC1-36855596B524}" dt="2020-12-07T13:18:26.781" v="1236" actId="962"/>
          <ac:picMkLst>
            <pc:docMk/>
            <pc:sldMk cId="419688440" sldId="302"/>
            <ac:picMk id="4" creationId="{12B60208-8048-45A6-8870-932EDFE234CF}"/>
          </ac:picMkLst>
        </pc:picChg>
        <pc:picChg chg="mod">
          <ac:chgData name="Kambic, Emily B" userId="adff157f-17af-4147-a17c-5213006a6835" providerId="ADAL" clId="{F133D5D5-5206-48CF-9AC1-36855596B524}" dt="2020-12-07T13:18:31.129" v="1238" actId="962"/>
          <ac:picMkLst>
            <pc:docMk/>
            <pc:sldMk cId="419688440" sldId="302"/>
            <ac:picMk id="11" creationId="{2F19D990-06F7-4DD6-8FED-FD14B39A1011}"/>
          </ac:picMkLst>
        </pc:picChg>
      </pc:sldChg>
      <pc:sldChg chg="modSp">
        <pc:chgData name="Kambic, Emily B" userId="adff157f-17af-4147-a17c-5213006a6835" providerId="ADAL" clId="{F133D5D5-5206-48CF-9AC1-36855596B524}" dt="2020-12-07T13:16:28.566" v="408" actId="13244"/>
        <pc:sldMkLst>
          <pc:docMk/>
          <pc:sldMk cId="1013198103" sldId="304"/>
        </pc:sldMkLst>
        <pc:spChg chg="mod">
          <ac:chgData name="Kambic, Emily B" userId="adff157f-17af-4147-a17c-5213006a6835" providerId="ADAL" clId="{F133D5D5-5206-48CF-9AC1-36855596B524}" dt="2020-12-07T13:13:50.854" v="184" actId="962"/>
          <ac:spMkLst>
            <pc:docMk/>
            <pc:sldMk cId="1013198103" sldId="304"/>
            <ac:spMk id="2" creationId="{B4D68F07-F6AA-4F55-9014-B9E7E9F7C165}"/>
          </ac:spMkLst>
        </pc:spChg>
        <pc:spChg chg="mod">
          <ac:chgData name="Kambic, Emily B" userId="adff157f-17af-4147-a17c-5213006a6835" providerId="ADAL" clId="{F133D5D5-5206-48CF-9AC1-36855596B524}" dt="2020-12-07T13:16:28.566" v="408" actId="13244"/>
          <ac:spMkLst>
            <pc:docMk/>
            <pc:sldMk cId="1013198103" sldId="304"/>
            <ac:spMk id="3" creationId="{C85FAAB3-9CD6-44DF-B4E5-72ED24056A54}"/>
          </ac:spMkLst>
        </pc:spChg>
        <pc:picChg chg="mod">
          <ac:chgData name="Kambic, Emily B" userId="adff157f-17af-4147-a17c-5213006a6835" providerId="ADAL" clId="{F133D5D5-5206-48CF-9AC1-36855596B524}" dt="2020-12-07T13:16:17.557" v="407" actId="962"/>
          <ac:picMkLst>
            <pc:docMk/>
            <pc:sldMk cId="1013198103" sldId="304"/>
            <ac:picMk id="5" creationId="{A73827F5-1B4E-4826-A260-7772CF65DE4E}"/>
          </ac:picMkLst>
        </pc:picChg>
      </pc:sldChg>
      <pc:sldChg chg="modSp">
        <pc:chgData name="Kambic, Emily B" userId="adff157f-17af-4147-a17c-5213006a6835" providerId="ADAL" clId="{F133D5D5-5206-48CF-9AC1-36855596B524}" dt="2020-12-07T13:19:28.419" v="1549" actId="13244"/>
        <pc:sldMkLst>
          <pc:docMk/>
          <pc:sldMk cId="3263867117" sldId="305"/>
        </pc:sldMkLst>
        <pc:spChg chg="mod">
          <ac:chgData name="Kambic, Emily B" userId="adff157f-17af-4147-a17c-5213006a6835" providerId="ADAL" clId="{F133D5D5-5206-48CF-9AC1-36855596B524}" dt="2020-12-07T13:19:28.419" v="1549" actId="13244"/>
          <ac:spMkLst>
            <pc:docMk/>
            <pc:sldMk cId="3263867117" sldId="305"/>
            <ac:spMk id="12" creationId="{16E5EB27-64A5-4A3D-B027-C16979229B12}"/>
          </ac:spMkLst>
        </pc:spChg>
        <pc:picChg chg="mod">
          <ac:chgData name="Kambic, Emily B" userId="adff157f-17af-4147-a17c-5213006a6835" providerId="ADAL" clId="{F133D5D5-5206-48CF-9AC1-36855596B524}" dt="2020-12-07T13:19:25.981" v="1548" actId="962"/>
          <ac:picMkLst>
            <pc:docMk/>
            <pc:sldMk cId="3263867117" sldId="305"/>
            <ac:picMk id="2" creationId="{53E56E3E-6318-4F36-B598-96F9DD89040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E807D-4DD5-4219-919E-12804311F3E7}" type="datetimeFigureOut">
              <a:rPr lang="en-US" smtClean="0"/>
              <a:t>3/18/2022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D367B-7909-46F8-A870-FA5CB5F709C0}" type="slidenum">
              <a:rPr lang="en-US" smtClean="0"/>
              <a:t>‹#›</a:t>
            </a:fld>
            <a:endParaRPr lang="en-US" dirty="0"/>
          </a:p>
        </p:txBody>
      </p:sp>
    </p:spTree>
    <p:extLst>
      <p:ext uri="{BB962C8B-B14F-4D97-AF65-F5344CB8AC3E}">
        <p14:creationId xmlns:p14="http://schemas.microsoft.com/office/powerpoint/2010/main" val="18634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and welcome to A New Tide: Armed Conflict through the Eyes of Black America. My name is Philip Bailey, and I am the Historian for the National Park Service’s American Battlefield Protection Program (which I’ll refer to as ABPP moving forward).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I begin, I want you to know that this presentation is a starting point - not the conclusion - of an effort to bring the war stories of Black and African Americans to the same level of exposure that Bunker Hill and Gettysburg have to the people of the United States. I’ll explain more about that later, but for right now, I want to take you to a sinking Island in the Chesapeake Bay.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Savannah, Georgia's, Haitian Monument on Franklin Square, which commemorates the contribution of the Chasseurs-</a:t>
            </a:r>
            <a:r>
              <a:rPr lang="en-US" dirty="0" err="1"/>
              <a:t>Volontaires</a:t>
            </a:r>
            <a:r>
              <a:rPr lang="en-US" dirty="0"/>
              <a:t> de Saint-Domingue. The regiment accompanied the Comte d'Estaing as part of the French expeditionary force that laid siege to Savannah, Georgia. </a:t>
            </a:r>
          </a:p>
        </p:txBody>
      </p:sp>
      <p:sp>
        <p:nvSpPr>
          <p:cNvPr id="4" name="Slide Number Placeholder 3"/>
          <p:cNvSpPr>
            <a:spLocks noGrp="1"/>
          </p:cNvSpPr>
          <p:nvPr>
            <p:ph type="sldNum" sz="quarter" idx="5"/>
          </p:nvPr>
        </p:nvSpPr>
        <p:spPr/>
        <p:txBody>
          <a:bodyPr/>
          <a:lstStyle/>
          <a:p>
            <a:fld id="{252D367B-7909-46F8-A870-FA5CB5F709C0}" type="slidenum">
              <a:rPr lang="en-US" smtClean="0"/>
              <a:t>1</a:t>
            </a:fld>
            <a:endParaRPr lang="en-US" dirty="0"/>
          </a:p>
        </p:txBody>
      </p:sp>
    </p:spTree>
    <p:extLst>
      <p:ext uri="{BB962C8B-B14F-4D97-AF65-F5344CB8AC3E}">
        <p14:creationId xmlns:p14="http://schemas.microsoft.com/office/powerpoint/2010/main" val="30482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mention this idea of tying events from one location to another, because PPG Projects don’t have to just focus on sites of Armed Conflict. Projects at sites that are thematically tied to a battlefield are also eligible for funding and are called associated sites. There are six themes that an associated site can fall under: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Military</a:t>
            </a:r>
            <a:r>
              <a:rPr lang="en-US" sz="1200" kern="1200" dirty="0">
                <a:solidFill>
                  <a:schemeClr val="tx1"/>
                </a:solidFill>
                <a:effectLst/>
                <a:latin typeface="+mn-lt"/>
                <a:ea typeface="+mn-ea"/>
                <a:cs typeface="+mn-cs"/>
              </a:rPr>
              <a:t>: sites directly associated with military forces on land or sea.</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Government, Law, Politics, and Diplomacy</a:t>
            </a:r>
            <a:r>
              <a:rPr lang="en-US" sz="1200" kern="1200" dirty="0">
                <a:solidFill>
                  <a:schemeClr val="tx1"/>
                </a:solidFill>
                <a:effectLst/>
                <a:latin typeface="+mn-lt"/>
                <a:ea typeface="+mn-ea"/>
                <a:cs typeface="+mn-cs"/>
              </a:rPr>
              <a:t>: sites associated with decision-making, policy creation, political process, or diplomatic relations during periods of armed conflict</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Intellectual History</a:t>
            </a:r>
            <a:r>
              <a:rPr lang="en-US" sz="1200" kern="1200" dirty="0">
                <a:solidFill>
                  <a:schemeClr val="tx1"/>
                </a:solidFill>
                <a:effectLst/>
                <a:latin typeface="+mn-lt"/>
                <a:ea typeface="+mn-ea"/>
                <a:cs typeface="+mn-cs"/>
              </a:rPr>
              <a:t>: sites associated with the publication or creation of ideas and values that influenced the social, political, economic, and military actions during periods of armed conflict.</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Economics of War</a:t>
            </a:r>
            <a:r>
              <a:rPr lang="en-US" sz="1200" kern="1200" dirty="0">
                <a:solidFill>
                  <a:schemeClr val="tx1"/>
                </a:solidFill>
                <a:effectLst/>
                <a:latin typeface="+mn-lt"/>
                <a:ea typeface="+mn-ea"/>
                <a:cs typeface="+mn-cs"/>
              </a:rPr>
              <a:t>: sites associated with economic activities that contributed to a battle, fighting, or war efforts.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Society</a:t>
            </a:r>
            <a:r>
              <a:rPr lang="en-US" sz="1200" kern="1200" dirty="0">
                <a:solidFill>
                  <a:schemeClr val="tx1"/>
                </a:solidFill>
                <a:effectLst/>
                <a:latin typeface="+mn-lt"/>
                <a:ea typeface="+mn-ea"/>
                <a:cs typeface="+mn-cs"/>
              </a:rPr>
              <a:t>: sites associated with the home front and civilian conduct during periods of armed conflict.</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Transportation</a:t>
            </a:r>
            <a:r>
              <a:rPr lang="en-US" sz="1200" kern="1200" dirty="0">
                <a:solidFill>
                  <a:schemeClr val="tx1"/>
                </a:solidFill>
                <a:effectLst/>
                <a:latin typeface="+mn-lt"/>
                <a:ea typeface="+mn-ea"/>
                <a:cs typeface="+mn-cs"/>
              </a:rPr>
              <a:t>: Sites associated with moving people, goods, and information during periods of armed conflict.</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I keep saying the word site or sites, because ultimately, any story an applicant wants to tell through using a Preservation Planning Grant must be grounded in the preservation of a physical location; Tangier Island, Fort Hindman, Cox’s Bridge, or Hunters Point. Another way of saying it, is it has to be focused on place-based preservation. Projects can focus on multiple locations, like the NC grant covering 20 battlefields, but they always have to contain a physical component to them, whether its currently extant or not.  </a:t>
            </a:r>
          </a:p>
        </p:txBody>
      </p:sp>
      <p:sp>
        <p:nvSpPr>
          <p:cNvPr id="4" name="Slide Number Placeholder 3"/>
          <p:cNvSpPr>
            <a:spLocks noGrp="1"/>
          </p:cNvSpPr>
          <p:nvPr>
            <p:ph type="sldNum" sz="quarter" idx="5"/>
          </p:nvPr>
        </p:nvSpPr>
        <p:spPr/>
        <p:txBody>
          <a:bodyPr/>
          <a:lstStyle/>
          <a:p>
            <a:fld id="{252D367B-7909-46F8-A870-FA5CB5F709C0}" type="slidenum">
              <a:rPr lang="en-US" smtClean="0"/>
              <a:t>10</a:t>
            </a:fld>
            <a:endParaRPr lang="en-US" dirty="0"/>
          </a:p>
        </p:txBody>
      </p:sp>
    </p:spTree>
    <p:extLst>
      <p:ext uri="{BB962C8B-B14F-4D97-AF65-F5344CB8AC3E}">
        <p14:creationId xmlns:p14="http://schemas.microsoft.com/office/powerpoint/2010/main" val="2294570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telling and preserving the story of a site doesn’t have to just focus on researching its history. Preservation Planning Grants fund a wide range of eligible activities like: </a:t>
            </a:r>
          </a:p>
          <a:p>
            <a:endParaRPr lang="en-US" dirty="0"/>
          </a:p>
          <a:p>
            <a:pPr marL="171450" indent="-171450">
              <a:buFont typeface="Arial" panose="020B0604020202020204" pitchFamily="34" charset="0"/>
              <a:buChar char="•"/>
            </a:pPr>
            <a:r>
              <a:rPr lang="en-US" b="1" dirty="0"/>
              <a:t>Consultation and Partnership</a:t>
            </a:r>
            <a:r>
              <a:rPr lang="en-US" b="0" dirty="0"/>
              <a:t>:  PPGs can assist with the c</a:t>
            </a:r>
            <a:r>
              <a:rPr lang="en-US" dirty="0"/>
              <a:t>osts for meetings, consultation, consensus building, development of MOUs and other agreements related to preserving historic sites associated with an armed conflict.</a:t>
            </a:r>
          </a:p>
          <a:p>
            <a:pPr marL="171450" indent="-171450">
              <a:buFont typeface="Arial" panose="020B0604020202020204" pitchFamily="34" charset="0"/>
              <a:buChar char="•"/>
            </a:pPr>
            <a:r>
              <a:rPr lang="en-US" b="1" dirty="0"/>
              <a:t>Collections Stewardship</a:t>
            </a:r>
            <a:r>
              <a:rPr lang="en-US" b="0" dirty="0"/>
              <a:t>: PPGs can help support artifact processing, conservation, or analysis for research or interpretation of a battlefield.</a:t>
            </a:r>
          </a:p>
          <a:p>
            <a:pPr marL="171450" indent="-171450">
              <a:buFont typeface="Arial" panose="020B0604020202020204" pitchFamily="34" charset="0"/>
              <a:buChar char="•"/>
            </a:pPr>
            <a:r>
              <a:rPr lang="en-US" b="1" dirty="0"/>
              <a:t>Education</a:t>
            </a:r>
            <a:r>
              <a:rPr lang="en-US" b="0" dirty="0"/>
              <a:t>: PPGs can fund the production of print or digital educational materials and media, including curriculum development. Just remember that it has to be tied to armed conflict.</a:t>
            </a:r>
          </a:p>
          <a:p>
            <a:pPr marL="171450" indent="-171450">
              <a:buFont typeface="Arial" panose="020B0604020202020204" pitchFamily="34" charset="0"/>
              <a:buChar char="•"/>
            </a:pPr>
            <a:r>
              <a:rPr lang="en-US" b="1" dirty="0"/>
              <a:t>Historical Documentation</a:t>
            </a:r>
            <a:r>
              <a:rPr lang="en-US" b="0" dirty="0"/>
              <a:t>:  PPGs can assist in the development of nominations, updates, and boundary expansions for national and state historic registers. They can also help support recording oral histories.</a:t>
            </a:r>
          </a:p>
          <a:p>
            <a:pPr marL="171450" indent="-171450">
              <a:buFont typeface="Arial" panose="020B0604020202020204" pitchFamily="34" charset="0"/>
              <a:buChar char="•"/>
            </a:pPr>
            <a:r>
              <a:rPr lang="en-US" b="1" dirty="0"/>
              <a:t>Exhibitions, Media, and Signage</a:t>
            </a:r>
            <a:r>
              <a:rPr lang="en-US" b="0" dirty="0"/>
              <a:t>: PPGs can fund the development, fabrication, and installation of exhibits or signage that do not impact historic properties or archeological resources.</a:t>
            </a:r>
            <a:endParaRPr lang="en-US" b="1" dirty="0"/>
          </a:p>
          <a:p>
            <a:pPr marL="171450" indent="-171450">
              <a:buFont typeface="Arial" panose="020B0604020202020204" pitchFamily="34" charset="0"/>
              <a:buChar char="•"/>
            </a:pPr>
            <a:r>
              <a:rPr lang="en-US" b="1" dirty="0"/>
              <a:t>Planning</a:t>
            </a:r>
            <a:r>
              <a:rPr lang="en-US" b="0" dirty="0"/>
              <a:t>: PPGs can aid strategic planning for site management, preservation, stabilization, heritage tourism, or past and future battlefield land acquisition. To be clear, planning for land acquisition, not funding it. To fund that activity an applicant would need to apply for a BLAG grant and follow their rules and procedures.</a:t>
            </a:r>
          </a:p>
          <a:p>
            <a:pPr marL="171450" indent="-171450">
              <a:buFont typeface="Arial" panose="020B0604020202020204" pitchFamily="34" charset="0"/>
              <a:buChar char="•"/>
            </a:pPr>
            <a:r>
              <a:rPr lang="en-US" b="1" dirty="0"/>
              <a:t>Public Programs and Outreach</a:t>
            </a:r>
            <a:r>
              <a:rPr lang="en-US" b="0" dirty="0"/>
              <a:t>: PPGs can help support interpretive program development, including audience-focused studies and evaluation.</a:t>
            </a:r>
          </a:p>
          <a:p>
            <a:pPr marL="171450" indent="-171450">
              <a:buFont typeface="Arial" panose="020B0604020202020204" pitchFamily="34" charset="0"/>
              <a:buChar char="•"/>
            </a:pPr>
            <a:r>
              <a:rPr lang="en-US" b="1" dirty="0"/>
              <a:t>Survey and inventory</a:t>
            </a:r>
            <a:r>
              <a:rPr lang="en-US" b="0" dirty="0"/>
              <a:t>: PPGs can fund projects that contain archeological identification and evaluation following a systematic research design, or Cultural landscape inventories and reports.</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Believe it or not, this is not an exhaustive list of all the different types of eligible activities PPGs can fund. A more detailed list is included with each years Notice of Funding Opportunity.</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One more note that I want to make here, is that projects on federal land or using federal resources can be funded if they meet the regulatory standards for financial assistance. That means that it can’t involve funding activities that are of a direct benefit to the federal government, there has to be a public purpose outside of the agency’s work to fulfill its mission. Unlike a cooperative agreement, a grant-funded project like those under PPGs can’t be controlled by a federal agency, it has to be driven by the non-federal applicant. </a:t>
            </a:r>
            <a:endParaRPr lang="en-US" b="1" dirty="0"/>
          </a:p>
          <a:p>
            <a:pPr marL="171450" indent="-171450">
              <a:buFont typeface="Arial" panose="020B0604020202020204" pitchFamily="34" charset="0"/>
              <a:buChar char="•"/>
            </a:pPr>
            <a:endParaRPr lang="en-US" dirty="0"/>
          </a:p>
          <a:p>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52D367B-7909-46F8-A870-FA5CB5F709C0}" type="slidenum">
              <a:rPr lang="en-US" smtClean="0"/>
              <a:t>11</a:t>
            </a:fld>
            <a:endParaRPr lang="en-US" dirty="0"/>
          </a:p>
        </p:txBody>
      </p:sp>
    </p:spTree>
    <p:extLst>
      <p:ext uri="{BB962C8B-B14F-4D97-AF65-F5344CB8AC3E}">
        <p14:creationId xmlns:p14="http://schemas.microsoft.com/office/powerpoint/2010/main" val="694066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out of bounds? Activities like lobbying and fundraising, land acquisition, capital projects and brick and mortar preservation work, battle reenactments, activities that could harm a battlefields integrity, research that is unrelated to a site (place-based) preservation or stewardship, and any project unrelated to battlefields and associated sites.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52D367B-7909-46F8-A870-FA5CB5F709C0}" type="slidenum">
              <a:rPr lang="en-US" smtClean="0"/>
              <a:t>12</a:t>
            </a:fld>
            <a:endParaRPr lang="en-US" dirty="0"/>
          </a:p>
        </p:txBody>
      </p:sp>
    </p:spTree>
    <p:extLst>
      <p:ext uri="{BB962C8B-B14F-4D97-AF65-F5344CB8AC3E}">
        <p14:creationId xmlns:p14="http://schemas.microsoft.com/office/powerpoint/2010/main" val="130638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eligible to apply for a PPG? State and local governments, public and private institutions of higher education (HBCUs), Nonprofits having 501(c)(3) status, and Federally recognized Native American tribal governments, tribal organizations, and Native Hawaiian organizations.  </a:t>
            </a:r>
          </a:p>
        </p:txBody>
      </p:sp>
      <p:sp>
        <p:nvSpPr>
          <p:cNvPr id="4" name="Slide Number Placeholder 3"/>
          <p:cNvSpPr>
            <a:spLocks noGrp="1"/>
          </p:cNvSpPr>
          <p:nvPr>
            <p:ph type="sldNum" sz="quarter" idx="5"/>
          </p:nvPr>
        </p:nvSpPr>
        <p:spPr/>
        <p:txBody>
          <a:bodyPr/>
          <a:lstStyle/>
          <a:p>
            <a:fld id="{252D367B-7909-46F8-A870-FA5CB5F709C0}" type="slidenum">
              <a:rPr lang="en-US" smtClean="0"/>
              <a:t>13</a:t>
            </a:fld>
            <a:endParaRPr lang="en-US" dirty="0"/>
          </a:p>
        </p:txBody>
      </p:sp>
    </p:spTree>
    <p:extLst>
      <p:ext uri="{BB962C8B-B14F-4D97-AF65-F5344CB8AC3E}">
        <p14:creationId xmlns:p14="http://schemas.microsoft.com/office/powerpoint/2010/main" val="2471493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a lot of details, so let's take another look at the North Carolina grant to review. </a:t>
            </a:r>
          </a:p>
          <a:p>
            <a:endParaRPr lang="en-US" dirty="0"/>
          </a:p>
          <a:p>
            <a:r>
              <a:rPr lang="en-US" dirty="0"/>
              <a:t>The grant was awarded to a department of the North Carolina state government. Project activities will not harm the integrity of any of the battlefields, there were no capital improvements, reenactments, or brick and mortar work included in the proposal; but activities do contain elements of planning and historical documentation. Finally, the 20 battlefields are clearly sites of conflict. </a:t>
            </a:r>
          </a:p>
          <a:p>
            <a:endParaRPr lang="en-US" dirty="0"/>
          </a:p>
          <a:p>
            <a:r>
              <a:rPr lang="en-US" dirty="0"/>
              <a:t>Image: Repeat of black and white photograph of the 4th US Colored Troops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D367B-7909-46F8-A870-FA5CB5F70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870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anyone attending this webinar today is interested in applying for a Preservation Planning Grant, the FY21 application period is currently open. The easiest way to find the PPG Notice of Funding Opportunity on grants.gov is to search by our CFDA#15.926, but the announcement number is P21AS00206. All applications should be submitted through grants.gov workspace, paper applications will only be accepted on a case-by-case basis, per the special considerations outlined in the NOFO.    </a:t>
            </a:r>
          </a:p>
        </p:txBody>
      </p:sp>
      <p:sp>
        <p:nvSpPr>
          <p:cNvPr id="4" name="Slide Number Placeholder 3"/>
          <p:cNvSpPr>
            <a:spLocks noGrp="1"/>
          </p:cNvSpPr>
          <p:nvPr>
            <p:ph type="sldNum" sz="quarter" idx="5"/>
          </p:nvPr>
        </p:nvSpPr>
        <p:spPr/>
        <p:txBody>
          <a:bodyPr/>
          <a:lstStyle/>
          <a:p>
            <a:fld id="{252D367B-7909-46F8-A870-FA5CB5F709C0}" type="slidenum">
              <a:rPr lang="en-US" smtClean="0"/>
              <a:t>15</a:t>
            </a:fld>
            <a:endParaRPr lang="en-US" dirty="0"/>
          </a:p>
        </p:txBody>
      </p:sp>
    </p:spTree>
    <p:extLst>
      <p:ext uri="{BB962C8B-B14F-4D97-AF65-F5344CB8AC3E}">
        <p14:creationId xmlns:p14="http://schemas.microsoft.com/office/powerpoint/2010/main" val="2332346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responsive application must contain several standard forms, a detailed project narrative, budget narrative, map, an indirect cost rate agreement (if applicable), and other supporting documents. </a:t>
            </a:r>
          </a:p>
          <a:p>
            <a:endParaRPr lang="en-US" dirty="0"/>
          </a:p>
          <a:p>
            <a:r>
              <a:rPr lang="en-US" dirty="0"/>
              <a:t>Information required in the project narrative section is outlined in the NOFO and is essential for the panel of Merit Reviewers to score and rank each application according to specific Merit Review Criteria. These are outlined in Section E of the NOFO. </a:t>
            </a:r>
          </a:p>
          <a:p>
            <a:endParaRPr lang="en-US" dirty="0"/>
          </a:p>
        </p:txBody>
      </p:sp>
      <p:sp>
        <p:nvSpPr>
          <p:cNvPr id="4" name="Slide Number Placeholder 3"/>
          <p:cNvSpPr>
            <a:spLocks noGrp="1"/>
          </p:cNvSpPr>
          <p:nvPr>
            <p:ph type="sldNum" sz="quarter" idx="5"/>
          </p:nvPr>
        </p:nvSpPr>
        <p:spPr/>
        <p:txBody>
          <a:bodyPr/>
          <a:lstStyle/>
          <a:p>
            <a:fld id="{252D367B-7909-46F8-A870-FA5CB5F709C0}" type="slidenum">
              <a:rPr lang="en-US" smtClean="0"/>
              <a:t>16</a:t>
            </a:fld>
            <a:endParaRPr lang="en-US" dirty="0"/>
          </a:p>
        </p:txBody>
      </p:sp>
    </p:spTree>
    <p:extLst>
      <p:ext uri="{BB962C8B-B14F-4D97-AF65-F5344CB8AC3E}">
        <p14:creationId xmlns:p14="http://schemas.microsoft.com/office/powerpoint/2010/main" val="1576796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key component of this year’s criteria are our FY2021 Focus Areas, which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Projects that focus on underrepresented sites and stories that enhance our understanding of the origins of the United States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Stories like the ones we’ve spoken about during todays webinar</a:t>
            </a:r>
            <a:r>
              <a:rPr lang="en-US" sz="1200" kern="1200" dirty="0">
                <a:solidFill>
                  <a:schemeClr val="tx1"/>
                </a:solidFill>
                <a:effectLst/>
                <a:latin typeface="+mn-lt"/>
                <a:ea typeface="+mn-ea"/>
                <a:cs typeface="+mn-cs"/>
              </a:rPr>
              <a:t>.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Projects that address the history and legacy of those who experienced the armed conflicts that led to American independence (for example, the “Pueblo Revolt”, the American Revolutionary War, or “Nat Turner’s Rebellion”). This is a very broad construct, but it recognizes that important events in history do not occur in a vacuum, there are catalysts and after-effects.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52D367B-7909-46F8-A870-FA5CB5F709C0}" type="slidenum">
              <a:rPr lang="en-US" smtClean="0"/>
              <a:t>17</a:t>
            </a:fld>
            <a:endParaRPr lang="en-US" dirty="0"/>
          </a:p>
        </p:txBody>
      </p:sp>
    </p:spTree>
    <p:extLst>
      <p:ext uri="{BB962C8B-B14F-4D97-AF65-F5344CB8AC3E}">
        <p14:creationId xmlns:p14="http://schemas.microsoft.com/office/powerpoint/2010/main" val="2642060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PPGs timeline this year is fairly quick. As I said before, our application period for FY21 is currently open – it just started on November 13th. Applications are due through grants.gov by 11:59PM on February 12, 2021.</a:t>
            </a:r>
          </a:p>
          <a:p>
            <a:endParaRPr lang="en-US" dirty="0"/>
          </a:p>
          <a:p>
            <a:r>
              <a:rPr lang="en-US" dirty="0"/>
              <a:t>After that, all responsive applications will proceed through a series of reviews, including checks for eligibility, Section 106, and the Competitive Merit Review process. Notifications of Award are scheduled to be made by the end of May. </a:t>
            </a:r>
          </a:p>
        </p:txBody>
      </p:sp>
      <p:sp>
        <p:nvSpPr>
          <p:cNvPr id="4" name="Slide Number Placeholder 3"/>
          <p:cNvSpPr>
            <a:spLocks noGrp="1"/>
          </p:cNvSpPr>
          <p:nvPr>
            <p:ph type="sldNum" sz="quarter" idx="5"/>
          </p:nvPr>
        </p:nvSpPr>
        <p:spPr/>
        <p:txBody>
          <a:bodyPr/>
          <a:lstStyle/>
          <a:p>
            <a:fld id="{252D367B-7909-46F8-A870-FA5CB5F709C0}" type="slidenum">
              <a:rPr lang="en-US" smtClean="0"/>
              <a:t>18</a:t>
            </a:fld>
            <a:endParaRPr lang="en-US" dirty="0"/>
          </a:p>
        </p:txBody>
      </p:sp>
    </p:spTree>
    <p:extLst>
      <p:ext uri="{BB962C8B-B14F-4D97-AF65-F5344CB8AC3E}">
        <p14:creationId xmlns:p14="http://schemas.microsoft.com/office/powerpoint/2010/main" val="2209488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before we move on the question-and-answer segment of this presentation, I have a couple questions for you; what stories do you want to tell? Are they stories like those we talked about earlier? Are they stories that give a better understanding of armed conflict through the eyes of black America? Can they teach us more about the development of the United States? If yes, then do you think a Preservation Planning Grant would assist you in your efforts to tell that story?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are not sure, or if I am unable to answer any questions you might have today, members of the ABPP staff are available to discuss your ideas in detail by email or by phone during regular business hours 5 days a week. I’ll provide contact information at the end of this webinar, but for now, lets move on to any questions you have for me. </a:t>
            </a:r>
          </a:p>
        </p:txBody>
      </p:sp>
      <p:sp>
        <p:nvSpPr>
          <p:cNvPr id="4" name="Slide Number Placeholder 3"/>
          <p:cNvSpPr>
            <a:spLocks noGrp="1"/>
          </p:cNvSpPr>
          <p:nvPr>
            <p:ph type="sldNum" sz="quarter" idx="5"/>
          </p:nvPr>
        </p:nvSpPr>
        <p:spPr/>
        <p:txBody>
          <a:bodyPr/>
          <a:lstStyle/>
          <a:p>
            <a:fld id="{252D367B-7909-46F8-A870-FA5CB5F709C0}" type="slidenum">
              <a:rPr lang="en-US" smtClean="0"/>
              <a:t>19</a:t>
            </a:fld>
            <a:endParaRPr lang="en-US" dirty="0"/>
          </a:p>
        </p:txBody>
      </p:sp>
    </p:spTree>
    <p:extLst>
      <p:ext uri="{BB962C8B-B14F-4D97-AF65-F5344CB8AC3E}">
        <p14:creationId xmlns:p14="http://schemas.microsoft.com/office/powerpoint/2010/main" val="341962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Tangier Island, has been slowly consumed by rising sea levels and erosion for over a hundred years. As can been seen on the main image of this slide, the southern portion of the island has been completely lost to the waves. But during the War of 1812, this brackish tide gave a different impression, produced different feelings for thousands of enslaved blacks who chose to risk their lives in pursuit of a better life, and a better tomorrow. For those who had just liberated themselves, this Island was a physical manifestation of the freedom they had gained on their own two feet. The gateway to their personal emancipation.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Tangier Island was the site of British Fort Albion, a military base where any escaped slave could secure their freedom as a part of British war measure to destabilize the American economy. But for hundreds of these freed slaves, it was more than just a means to an end, more than just being an involuntary participant in national politics. They chose to be equipped, trained, and fight alongside the British as part of the Corps of Colonial Marines. They didn’t have to – thousands of others would be evacuated to British colonies in Canada and the Caribbean. But the men who fought in this Corps, represented in the painting by Dan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Troiani</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they made a decision, they chose to express their freedom on the battlefield. Why? What are their stories? How do those stories change the narrative of the Battle of Bladensburg or the burning of Washington? Some of the many battlefields where the Corps was present.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These are important questions, and questions that ultimately focus on learning about who these people were as individuals.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ArcGIS World Image of Tangier Island, with images of a British Colonial Marine and Historic Map of the Island inset. The approximate location of Fort Albion is identified by a white circle. </a:t>
            </a:r>
          </a:p>
        </p:txBody>
      </p:sp>
      <p:sp>
        <p:nvSpPr>
          <p:cNvPr id="4" name="Slide Number Placeholder 3"/>
          <p:cNvSpPr>
            <a:spLocks noGrp="1"/>
          </p:cNvSpPr>
          <p:nvPr>
            <p:ph type="sldNum" sz="quarter" idx="5"/>
          </p:nvPr>
        </p:nvSpPr>
        <p:spPr/>
        <p:txBody>
          <a:bodyPr/>
          <a:lstStyle/>
          <a:p>
            <a:fld id="{252D367B-7909-46F8-A870-FA5CB5F709C0}" type="slidenum">
              <a:rPr lang="en-US" smtClean="0"/>
              <a:t>2</a:t>
            </a:fld>
            <a:endParaRPr lang="en-US" dirty="0"/>
          </a:p>
        </p:txBody>
      </p:sp>
    </p:spTree>
    <p:extLst>
      <p:ext uri="{BB962C8B-B14F-4D97-AF65-F5344CB8AC3E}">
        <p14:creationId xmlns:p14="http://schemas.microsoft.com/office/powerpoint/2010/main" val="2079357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type your questions into the chat or unmute your microphone at this time. I just ask that once you are done asking your question you </a:t>
            </a:r>
            <a:r>
              <a:rPr lang="en-US" dirty="0" err="1"/>
              <a:t>remute</a:t>
            </a:r>
            <a:r>
              <a:rPr lang="en-US" dirty="0"/>
              <a:t> your mic and keep any follow-up questions to a minimum to respect everyone who may also have a question.  </a:t>
            </a:r>
          </a:p>
        </p:txBody>
      </p:sp>
      <p:sp>
        <p:nvSpPr>
          <p:cNvPr id="4" name="Slide Number Placeholder 3"/>
          <p:cNvSpPr>
            <a:spLocks noGrp="1"/>
          </p:cNvSpPr>
          <p:nvPr>
            <p:ph type="sldNum" sz="quarter" idx="5"/>
          </p:nvPr>
        </p:nvSpPr>
        <p:spPr/>
        <p:txBody>
          <a:bodyPr/>
          <a:lstStyle/>
          <a:p>
            <a:fld id="{252D367B-7909-46F8-A870-FA5CB5F709C0}" type="slidenum">
              <a:rPr lang="en-US" smtClean="0"/>
              <a:t>20</a:t>
            </a:fld>
            <a:endParaRPr lang="en-US" dirty="0"/>
          </a:p>
        </p:txBody>
      </p:sp>
    </p:spTree>
    <p:extLst>
      <p:ext uri="{BB962C8B-B14F-4D97-AF65-F5344CB8AC3E}">
        <p14:creationId xmlns:p14="http://schemas.microsoft.com/office/powerpoint/2010/main" val="3331862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close this webinar, I also wanted to provide some space for any feedback you may have for ABPP in our efforts to make funding opportunities, like PPGS, relevant and feasible for Black and African American organizations and communities. What don’t we know? </a:t>
            </a:r>
          </a:p>
        </p:txBody>
      </p:sp>
      <p:sp>
        <p:nvSpPr>
          <p:cNvPr id="4" name="Slide Number Placeholder 3"/>
          <p:cNvSpPr>
            <a:spLocks noGrp="1"/>
          </p:cNvSpPr>
          <p:nvPr>
            <p:ph type="sldNum" sz="quarter" idx="5"/>
          </p:nvPr>
        </p:nvSpPr>
        <p:spPr/>
        <p:txBody>
          <a:bodyPr/>
          <a:lstStyle/>
          <a:p>
            <a:fld id="{252D367B-7909-46F8-A870-FA5CB5F709C0}" type="slidenum">
              <a:rPr lang="en-US" smtClean="0"/>
              <a:t>21</a:t>
            </a:fld>
            <a:endParaRPr lang="en-US" dirty="0"/>
          </a:p>
        </p:txBody>
      </p:sp>
    </p:spTree>
    <p:extLst>
      <p:ext uri="{BB962C8B-B14F-4D97-AF65-F5344CB8AC3E}">
        <p14:creationId xmlns:p14="http://schemas.microsoft.com/office/powerpoint/2010/main" val="2058749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None/>
            </a:pPr>
            <a:r>
              <a:rPr lang="en-US" b="0" dirty="0">
                <a:solidFill>
                  <a:srgbClr val="2B4A1D"/>
                </a:solidFill>
              </a:rPr>
              <a:t>In conclusion, I just want to say thank you very much for joining me today for this presentation. If you still have questions, please reach out to us at abpp@nps.gov or by phone. Thank you. </a:t>
            </a:r>
          </a:p>
        </p:txBody>
      </p:sp>
      <p:sp>
        <p:nvSpPr>
          <p:cNvPr id="4" name="Slide Number Placeholder 3"/>
          <p:cNvSpPr>
            <a:spLocks noGrp="1"/>
          </p:cNvSpPr>
          <p:nvPr>
            <p:ph type="sldNum" sz="quarter" idx="5"/>
          </p:nvPr>
        </p:nvSpPr>
        <p:spPr/>
        <p:txBody>
          <a:bodyPr/>
          <a:lstStyle/>
          <a:p>
            <a:fld id="{252D367B-7909-46F8-A870-FA5CB5F709C0}" type="slidenum">
              <a:rPr lang="en-US" smtClean="0"/>
              <a:t>22</a:t>
            </a:fld>
            <a:endParaRPr lang="en-US" dirty="0"/>
          </a:p>
        </p:txBody>
      </p:sp>
    </p:spTree>
    <p:extLst>
      <p:ext uri="{BB962C8B-B14F-4D97-AF65-F5344CB8AC3E}">
        <p14:creationId xmlns:p14="http://schemas.microsoft.com/office/powerpoint/2010/main" val="2722575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 like Ann Stokes. During the American Civil War, Ann was classified as “contraband” and taken aboard a Union Naval vessel in January of 1863. That same month, Ann enlisted as a nurse onboard the United States first hospital ship, the </a:t>
            </a:r>
            <a:r>
              <a:rPr lang="en-US" i="1" dirty="0"/>
              <a:t>USS Red Rover</a:t>
            </a:r>
            <a:r>
              <a:rPr lang="en-US" i="0" dirty="0"/>
              <a:t>. Ann was the first African American woman to serve on a U.S. military vessel, and she would soon be joined by four others; </a:t>
            </a:r>
            <a:r>
              <a:rPr lang="en-US" dirty="0"/>
              <a:t>Ellen Campbell, Alice Kennedy, Sarah </a:t>
            </a:r>
            <a:r>
              <a:rPr lang="en-US" dirty="0" err="1"/>
              <a:t>Kinno</a:t>
            </a:r>
            <a:r>
              <a:rPr lang="en-US" dirty="0"/>
              <a:t> and Betsy Young.  </a:t>
            </a:r>
          </a:p>
          <a:p>
            <a:endParaRPr lang="en-US" dirty="0"/>
          </a:p>
          <a:p>
            <a:r>
              <a:rPr lang="en-US" dirty="0"/>
              <a:t>These five women would serve as part of the Union’s brown water navy in campaigns against Vicksburg, MS and Fort Hindman at Arkansas Post. </a:t>
            </a:r>
          </a:p>
          <a:p>
            <a:endParaRPr lang="en-US" dirty="0"/>
          </a:p>
          <a:p>
            <a:endParaRPr lang="en-US" dirty="0"/>
          </a:p>
          <a:p>
            <a:endParaRPr lang="en-US" dirty="0"/>
          </a:p>
          <a:p>
            <a:endParaRPr lang="en-US" dirty="0"/>
          </a:p>
          <a:p>
            <a:endParaRPr lang="en-US" dirty="0"/>
          </a:p>
          <a:p>
            <a:r>
              <a:rPr lang="en-US" dirty="0"/>
              <a:t>Image: USS Red Rover (1862-1865). Line engraving after a drawing by Theodore R. Davis, published in "Harper's Weekly", January-June 1863, page 300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D367B-7909-46F8-A870-FA5CB5F70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27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examples of the type of stories that the ABPP wants to help tell. </a:t>
            </a:r>
          </a:p>
          <a:p>
            <a:endParaRPr lang="en-US" dirty="0"/>
          </a:p>
          <a:p>
            <a:r>
              <a:rPr lang="en-US" sz="1200" b="0" i="0" kern="1200" dirty="0">
                <a:solidFill>
                  <a:schemeClr val="tx1"/>
                </a:solidFill>
                <a:effectLst/>
                <a:latin typeface="+mn-lt"/>
                <a:ea typeface="+mn-ea"/>
                <a:cs typeface="+mn-cs"/>
              </a:rPr>
              <a:t>ABPP’s mission is “to assist citizens, public and private institutions, and governments at all levels in planning, interpreting, and protecting sites where historic battles were fought on American soil. But that mission can be summarized as helping to tell the stories of peoples experience during the armed conflicts that shaped and changed this country.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ABPP is a national program authorized by Congress to provide grants through a series of smaller unique programs. We currently have seven staff members located in Washington, DC. but we have awarded grants from New York state, all the way to the Marshal Islands in the Pacific.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 * *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So why is ABPP hosting this webinar today? Because ABPP wants to encourage a diverse group of applicants to apply for grants provided under our Battlefield Preservation Planning Grants program. We believe that by providing financial assistance to projects that contain diverse subject matter, grant recipients will convey a more complete understanding of the full diversity of the American experience, and the armed conflicts that shaped the growth and development of the United States. </a:t>
            </a:r>
          </a:p>
          <a:p>
            <a:endParaRPr lang="en-US" dirty="0"/>
          </a:p>
          <a:p>
            <a:r>
              <a:rPr lang="en-US" dirty="0"/>
              <a:t>Today’s presentation is focused on African American History specifically, because ABPP has identified that rich history as an area where we need to grow and increase the number of successful applications and projects. There should be a better understanding of armed conflict through the eyes of black America.  </a:t>
            </a:r>
          </a:p>
          <a:p>
            <a:endParaRPr lang="en-US" dirty="0"/>
          </a:p>
          <a:p>
            <a:r>
              <a:rPr lang="en-US" dirty="0"/>
              <a:t>To date, ABPP has only received and awarded one Planning Grant with a focus on black and African American history. I’m going to talk about that project, then explain more about the Planning Grants program. </a:t>
            </a:r>
          </a:p>
          <a:p>
            <a:endParaRPr lang="en-US" dirty="0"/>
          </a:p>
          <a:p>
            <a:endParaRPr lang="en-US" dirty="0"/>
          </a:p>
          <a:p>
            <a:r>
              <a:rPr lang="en-US" dirty="0"/>
              <a:t>Image: 4</a:t>
            </a:r>
            <a:r>
              <a:rPr lang="en-US" baseline="30000" dirty="0"/>
              <a:t>th</a:t>
            </a:r>
            <a:r>
              <a:rPr lang="en-US" dirty="0"/>
              <a:t> US Colored Troops, This image is available from the United States Library of Congress's Prints and Photographs division under the digital ID: </a:t>
            </a:r>
            <a:r>
              <a:rPr lang="pl-PL" dirty="0"/>
              <a:t>cwpb 04294 https://hdl.loc.gov/loc.pnp/cwpb.04294</a:t>
            </a:r>
            <a:endParaRPr lang="en-US" dirty="0"/>
          </a:p>
        </p:txBody>
      </p:sp>
      <p:sp>
        <p:nvSpPr>
          <p:cNvPr id="4" name="Slide Number Placeholder 3"/>
          <p:cNvSpPr>
            <a:spLocks noGrp="1"/>
          </p:cNvSpPr>
          <p:nvPr>
            <p:ph type="sldNum" sz="quarter" idx="5"/>
          </p:nvPr>
        </p:nvSpPr>
        <p:spPr/>
        <p:txBody>
          <a:bodyPr/>
          <a:lstStyle/>
          <a:p>
            <a:fld id="{252D367B-7909-46F8-A870-FA5CB5F709C0}" type="slidenum">
              <a:rPr lang="en-US" smtClean="0"/>
              <a:t>4</a:t>
            </a:fld>
            <a:endParaRPr lang="en-US" dirty="0"/>
          </a:p>
        </p:txBody>
      </p:sp>
    </p:spTree>
    <p:extLst>
      <p:ext uri="{BB962C8B-B14F-4D97-AF65-F5344CB8AC3E}">
        <p14:creationId xmlns:p14="http://schemas.microsoft.com/office/powerpoint/2010/main" val="38127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the State of North Carolina’s Department of Natural &amp; Cultural Resources was awarded a grant to research US Colored Troops and their impact on North Carolina’s Civil War Battlefields. Men like the 4</a:t>
            </a:r>
            <a:r>
              <a:rPr lang="en-US" baseline="30000" dirty="0"/>
              <a:t>th</a:t>
            </a:r>
            <a:r>
              <a:rPr lang="en-US" dirty="0"/>
              <a:t> US colored troops pictured on this slide. The 4th USCT took part in General Sherman's Campaign of 1865 and saw action at Goldsboro and Cox’s Bridge. </a:t>
            </a:r>
          </a:p>
          <a:p>
            <a:endParaRPr lang="en-US" dirty="0"/>
          </a:p>
          <a:p>
            <a:r>
              <a:rPr lang="en-US" dirty="0"/>
              <a:t>Researching and telling their story may lead to new developments in preservation planning, new nominations for the National Register of Historic Places, and most importantly, an interpretation of battlefields that recognizes the contributions of Black soldiers and says to Black visitors and local residents, “you are part of this story.” </a:t>
            </a:r>
          </a:p>
          <a:p>
            <a:endParaRPr lang="en-US" dirty="0"/>
          </a:p>
          <a:p>
            <a:r>
              <a:rPr lang="en-US" dirty="0"/>
              <a:t>Image: 4th US Colored Troops, This image is available from the United States Library of Congress's Prints and Photographs division under the digital ID: </a:t>
            </a:r>
            <a:r>
              <a:rPr lang="en-US" dirty="0" err="1"/>
              <a:t>cwpb</a:t>
            </a:r>
            <a:r>
              <a:rPr lang="en-US" dirty="0"/>
              <a:t> 04294 https://hdl.loc.gov/loc.pnp/cwpb.04294</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D367B-7909-46F8-A870-FA5CB5F70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081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said previously, North Carolina’s Department of Natural &amp; Cultural Resources was awarded a grant, more specifically a Preservation Planning Grant. This is one of the two grant programs ABPP currently administers with two more on the way. </a:t>
            </a:r>
          </a:p>
          <a:p>
            <a:endParaRPr lang="en-US" dirty="0"/>
          </a:p>
          <a:p>
            <a:r>
              <a:rPr lang="en-US" dirty="0"/>
              <a:t>Here is a quick comparison; Preservation Planning Grants are an annual, competitive grant program that assists in planning, researching, interpreting, and other preservation related tasks. They can cover any time period involving armed conflict on American soil, from the first European contacts with Indigenous cultures to the US bombing of Kiska, Alaska in World War 2. Battlefield Land Acquisition Grants (BLAG), is a rolling grant program that provides a 50% match in funds to assist with fee simple acquisition, or the establishment of a preservation overlay on battlefields, not part of a NPS unit, and listed in one of two Battlefield Reports. These reports cover the American Revolution, War of 1812, and the Civil War. </a:t>
            </a:r>
          </a:p>
          <a:p>
            <a:endParaRPr lang="en-US" dirty="0"/>
          </a:p>
          <a:p>
            <a:r>
              <a:rPr lang="en-US" dirty="0"/>
              <a:t>We will be focusing on Preservation Planning Grants (which I’ll refer too as PPGs moving forward) because they are the only grants that can be applied to any armed conflict on American soil, regardless of whether the United States was in existence at the time, or the US Army was involved in the battle. They also have the widest scope of eligible activities. </a:t>
            </a:r>
          </a:p>
        </p:txBody>
      </p:sp>
      <p:sp>
        <p:nvSpPr>
          <p:cNvPr id="4" name="Slide Number Placeholder 3"/>
          <p:cNvSpPr>
            <a:spLocks noGrp="1"/>
          </p:cNvSpPr>
          <p:nvPr>
            <p:ph type="sldNum" sz="quarter" idx="5"/>
          </p:nvPr>
        </p:nvSpPr>
        <p:spPr/>
        <p:txBody>
          <a:bodyPr/>
          <a:lstStyle/>
          <a:p>
            <a:fld id="{252D367B-7909-46F8-A870-FA5CB5F709C0}" type="slidenum">
              <a:rPr lang="en-US" smtClean="0"/>
              <a:t>6</a:t>
            </a:fld>
            <a:endParaRPr lang="en-US" dirty="0"/>
          </a:p>
        </p:txBody>
      </p:sp>
    </p:spTree>
    <p:extLst>
      <p:ext uri="{BB962C8B-B14F-4D97-AF65-F5344CB8AC3E}">
        <p14:creationId xmlns:p14="http://schemas.microsoft.com/office/powerpoint/2010/main" val="2455189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PPGs also don’t require any matching funds on the part of an applicant. They typically range from $30,000 to $100,000 per award, but there is no hard ceiling. Applicants can apply for multiple grants – there is no restriction on the number of awards that can be given to a particular organization, state, or topic – but keep in mind that it is a competitive merit review process. That means that if an applicant applies for multiple grants, they aren’t just competing against other applicants, they could potentially be competing against themselves. </a:t>
            </a:r>
          </a:p>
          <a:p>
            <a:endParaRPr lang="en-US" dirty="0"/>
          </a:p>
          <a:p>
            <a:r>
              <a:rPr lang="en-US" dirty="0"/>
              <a:t>Project assisted under the PPG program typically are completed in two years, with an annual reporting cycle. </a:t>
            </a:r>
          </a:p>
          <a:p>
            <a:endParaRPr lang="en-US" dirty="0"/>
          </a:p>
          <a:p>
            <a:r>
              <a:rPr lang="en-US" dirty="0"/>
              <a:t>Those are the basics, now before I get into more detail, I have one more story to tell. </a:t>
            </a:r>
          </a:p>
        </p:txBody>
      </p:sp>
      <p:sp>
        <p:nvSpPr>
          <p:cNvPr id="4" name="Slide Number Placeholder 3"/>
          <p:cNvSpPr>
            <a:spLocks noGrp="1"/>
          </p:cNvSpPr>
          <p:nvPr>
            <p:ph type="sldNum" sz="quarter" idx="5"/>
          </p:nvPr>
        </p:nvSpPr>
        <p:spPr/>
        <p:txBody>
          <a:bodyPr/>
          <a:lstStyle/>
          <a:p>
            <a:fld id="{252D367B-7909-46F8-A870-FA5CB5F709C0}" type="slidenum">
              <a:rPr lang="en-US" smtClean="0"/>
              <a:t>7</a:t>
            </a:fld>
            <a:endParaRPr lang="en-US" dirty="0"/>
          </a:p>
        </p:txBody>
      </p:sp>
    </p:spTree>
    <p:extLst>
      <p:ext uri="{BB962C8B-B14F-4D97-AF65-F5344CB8AC3E}">
        <p14:creationId xmlns:p14="http://schemas.microsoft.com/office/powerpoint/2010/main" val="730553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Census, prior to 1916, over 90% of the black population of the United States lived in the South. But over the following 60 years almost 50% would move north and west into more industrialized, urban environments like the cities of Detroit and San Francisco. </a:t>
            </a:r>
          </a:p>
          <a:p>
            <a:endParaRPr lang="en-US" dirty="0"/>
          </a:p>
          <a:p>
            <a:r>
              <a:rPr lang="en-US" dirty="0"/>
              <a:t>The second wave of this Great Migration took place during World War 2 and had a profound effect on the west coast, where states like California saw their population of African Americans quadruple in only a couple years.   </a:t>
            </a:r>
          </a:p>
          <a:p>
            <a:endParaRPr lang="en-US" dirty="0"/>
          </a:p>
          <a:p>
            <a:r>
              <a:rPr lang="en-US" dirty="0"/>
              <a:t>Image: A map of the Second Great Migration of African Americans from the south from 1940-1970, from the Atlas of African American History and Politics, 2005.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D367B-7909-46F8-A870-FA5CB5F70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213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Great Migration have to do with battlefields – you may be asking? Where does this national story tie into more local events? One example is in San Francisco. </a:t>
            </a:r>
          </a:p>
          <a:p>
            <a:endParaRPr lang="en-US" dirty="0"/>
          </a:p>
          <a:p>
            <a:r>
              <a:rPr lang="en-US" dirty="0"/>
              <a:t>Hunters Point in San Francisco, pictured on this slide, was one of the numerous shipyards that serviced the American Navy during World War 2. Prior to the war, African Americans comprised no more than 3% of the workers on the docks, but by 1945 they numbered  more than 7%. Of the approximately 50,000 African Americans that worked in the shipyards along the West Coast, a large number were black women. Black women were often concentrated in the most physically demanding and labor-intensive jobs. A Department of Labor study revealed that 63% of black women were engaged as welder's trainees and laborers. In contrast, only 6% of white women worked as laborers, 9% as welder trainees . . . (Lemke-Santangelo, 1996).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was these women, along with African American men, who helped to repair 27 ships from battle damage at Hunters Point during the war. The most important of these, from a Preservation Planning Grant perspective, is the Aircraft Carrier </a:t>
            </a:r>
            <a:r>
              <a:rPr lang="en-US" i="1" dirty="0"/>
              <a:t>USS Intrepid.</a:t>
            </a:r>
            <a:r>
              <a:rPr lang="en-US" i="0" dirty="0"/>
              <a:t> </a:t>
            </a:r>
            <a:r>
              <a:rPr lang="en-US" dirty="0"/>
              <a:t>The </a:t>
            </a:r>
            <a:r>
              <a:rPr lang="en-US" i="1" dirty="0"/>
              <a:t>Intrepid</a:t>
            </a:r>
            <a:r>
              <a:rPr lang="en-US" dirty="0"/>
              <a:t> was repaired at Hunters Point after it was involved in combat at the Battle of Kwajalein Atoll (Roi-Namur) in the Marshal Islands. After it received these repairs, the </a:t>
            </a:r>
            <a:r>
              <a:rPr lang="en-US" i="1" dirty="0"/>
              <a:t>Intrepid </a:t>
            </a:r>
            <a:r>
              <a:rPr lang="en-US" dirty="0"/>
              <a:t>went on to fight at the Battle of Peleliu in Palau. Its this ship and these events that thematically tie Hunters Point to two battlefields that have been awarded Preservation Planning Grants in the past. </a:t>
            </a:r>
          </a:p>
          <a:p>
            <a:endParaRPr lang="en-US" dirty="0"/>
          </a:p>
          <a:p>
            <a:r>
              <a:rPr lang="en-US" dirty="0"/>
              <a:t>Image: Image of Hunters Point during World War II, with an inset of an African American "Rosie" from 1943. This image is available from the United States Library of Congress's Prints and Photographs division under the digital ID fsac.1a35371</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D367B-7909-46F8-A870-FA5CB5F70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201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B949-9212-4FDF-8D2B-9D1846C4A4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080DB5-76F0-47FB-941C-465A809192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4FC8FE-A5C3-4229-9268-C6CB811D80C8}"/>
              </a:ext>
            </a:extLst>
          </p:cNvPr>
          <p:cNvSpPr>
            <a:spLocks noGrp="1"/>
          </p:cNvSpPr>
          <p:nvPr>
            <p:ph type="dt" sz="half" idx="10"/>
          </p:nvPr>
        </p:nvSpPr>
        <p:spPr/>
        <p:txBody>
          <a:bodyPr/>
          <a:lstStyle/>
          <a:p>
            <a:fld id="{AF978D4E-AB78-4011-9457-F01630D735C2}" type="datetimeFigureOut">
              <a:rPr lang="en-US" smtClean="0"/>
              <a:t>3/18/2022</a:t>
            </a:fld>
            <a:endParaRPr lang="en-US" dirty="0"/>
          </a:p>
        </p:txBody>
      </p:sp>
      <p:sp>
        <p:nvSpPr>
          <p:cNvPr id="5" name="Footer Placeholder 4">
            <a:extLst>
              <a:ext uri="{FF2B5EF4-FFF2-40B4-BE49-F238E27FC236}">
                <a16:creationId xmlns:a16="http://schemas.microsoft.com/office/drawing/2014/main" id="{13552FCA-2DE2-4635-A294-C286E2F36D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266535-C510-4B68-9277-C9778E3D278A}"/>
              </a:ext>
            </a:extLst>
          </p:cNvPr>
          <p:cNvSpPr>
            <a:spLocks noGrp="1"/>
          </p:cNvSpPr>
          <p:nvPr>
            <p:ph type="sldNum" sz="quarter" idx="12"/>
          </p:nvPr>
        </p:nvSpPr>
        <p:spPr/>
        <p:txBody>
          <a:bodyPr/>
          <a:lstStyle/>
          <a:p>
            <a:fld id="{809FECCC-2310-48FF-AA7C-21DB4C2C45F8}" type="slidenum">
              <a:rPr lang="en-US" smtClean="0"/>
              <a:t>‹#›</a:t>
            </a:fld>
            <a:endParaRPr lang="en-US" dirty="0"/>
          </a:p>
        </p:txBody>
      </p:sp>
    </p:spTree>
    <p:extLst>
      <p:ext uri="{BB962C8B-B14F-4D97-AF65-F5344CB8AC3E}">
        <p14:creationId xmlns:p14="http://schemas.microsoft.com/office/powerpoint/2010/main" val="357671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7481-D8F6-4D51-9CB2-2556D40893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C31451-F4A6-481C-9FBA-1FA22C51D7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424B3C-6A8E-411C-B85B-8B4FAE11F343}"/>
              </a:ext>
            </a:extLst>
          </p:cNvPr>
          <p:cNvSpPr>
            <a:spLocks noGrp="1"/>
          </p:cNvSpPr>
          <p:nvPr>
            <p:ph type="dt" sz="half" idx="10"/>
          </p:nvPr>
        </p:nvSpPr>
        <p:spPr/>
        <p:txBody>
          <a:bodyPr/>
          <a:lstStyle/>
          <a:p>
            <a:fld id="{AF978D4E-AB78-4011-9457-F01630D735C2}" type="datetimeFigureOut">
              <a:rPr lang="en-US" smtClean="0"/>
              <a:t>3/18/2022</a:t>
            </a:fld>
            <a:endParaRPr lang="en-US" dirty="0"/>
          </a:p>
        </p:txBody>
      </p:sp>
      <p:sp>
        <p:nvSpPr>
          <p:cNvPr id="5" name="Footer Placeholder 4">
            <a:extLst>
              <a:ext uri="{FF2B5EF4-FFF2-40B4-BE49-F238E27FC236}">
                <a16:creationId xmlns:a16="http://schemas.microsoft.com/office/drawing/2014/main" id="{B8E61A67-D95C-4395-8D23-8D08513AFB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807984-C1E5-4389-A287-833A21E6467B}"/>
              </a:ext>
            </a:extLst>
          </p:cNvPr>
          <p:cNvSpPr>
            <a:spLocks noGrp="1"/>
          </p:cNvSpPr>
          <p:nvPr>
            <p:ph type="sldNum" sz="quarter" idx="12"/>
          </p:nvPr>
        </p:nvSpPr>
        <p:spPr/>
        <p:txBody>
          <a:bodyPr/>
          <a:lstStyle/>
          <a:p>
            <a:fld id="{809FECCC-2310-48FF-AA7C-21DB4C2C45F8}" type="slidenum">
              <a:rPr lang="en-US" smtClean="0"/>
              <a:t>‹#›</a:t>
            </a:fld>
            <a:endParaRPr lang="en-US" dirty="0"/>
          </a:p>
        </p:txBody>
      </p:sp>
    </p:spTree>
    <p:extLst>
      <p:ext uri="{BB962C8B-B14F-4D97-AF65-F5344CB8AC3E}">
        <p14:creationId xmlns:p14="http://schemas.microsoft.com/office/powerpoint/2010/main" val="225522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EB2315-AD4A-4A9B-97EC-41D1FBEDEE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7CDFEE-7056-4B9E-A385-CB960D02B6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789E29-C6E0-4005-BE1C-680172B774E0}"/>
              </a:ext>
            </a:extLst>
          </p:cNvPr>
          <p:cNvSpPr>
            <a:spLocks noGrp="1"/>
          </p:cNvSpPr>
          <p:nvPr>
            <p:ph type="dt" sz="half" idx="10"/>
          </p:nvPr>
        </p:nvSpPr>
        <p:spPr/>
        <p:txBody>
          <a:bodyPr/>
          <a:lstStyle/>
          <a:p>
            <a:fld id="{AF978D4E-AB78-4011-9457-F01630D735C2}" type="datetimeFigureOut">
              <a:rPr lang="en-US" smtClean="0"/>
              <a:t>3/18/2022</a:t>
            </a:fld>
            <a:endParaRPr lang="en-US" dirty="0"/>
          </a:p>
        </p:txBody>
      </p:sp>
      <p:sp>
        <p:nvSpPr>
          <p:cNvPr id="5" name="Footer Placeholder 4">
            <a:extLst>
              <a:ext uri="{FF2B5EF4-FFF2-40B4-BE49-F238E27FC236}">
                <a16:creationId xmlns:a16="http://schemas.microsoft.com/office/drawing/2014/main" id="{D98E909D-0062-475C-8C08-AD6CE9FC59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F59F43-4FE1-4A93-992B-02E52A75E680}"/>
              </a:ext>
            </a:extLst>
          </p:cNvPr>
          <p:cNvSpPr>
            <a:spLocks noGrp="1"/>
          </p:cNvSpPr>
          <p:nvPr>
            <p:ph type="sldNum" sz="quarter" idx="12"/>
          </p:nvPr>
        </p:nvSpPr>
        <p:spPr/>
        <p:txBody>
          <a:bodyPr/>
          <a:lstStyle/>
          <a:p>
            <a:fld id="{809FECCC-2310-48FF-AA7C-21DB4C2C45F8}" type="slidenum">
              <a:rPr lang="en-US" smtClean="0"/>
              <a:t>‹#›</a:t>
            </a:fld>
            <a:endParaRPr lang="en-US" dirty="0"/>
          </a:p>
        </p:txBody>
      </p:sp>
    </p:spTree>
    <p:extLst>
      <p:ext uri="{BB962C8B-B14F-4D97-AF65-F5344CB8AC3E}">
        <p14:creationId xmlns:p14="http://schemas.microsoft.com/office/powerpoint/2010/main" val="2750077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6E6B-455E-4EF9-B617-07DE2B20E4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0EE2C3-4C08-4A85-9234-8AD5E133AE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A672C-C626-4695-9C04-2FFC3867F3F0}"/>
              </a:ext>
            </a:extLst>
          </p:cNvPr>
          <p:cNvSpPr>
            <a:spLocks noGrp="1"/>
          </p:cNvSpPr>
          <p:nvPr>
            <p:ph type="dt" sz="half" idx="10"/>
          </p:nvPr>
        </p:nvSpPr>
        <p:spPr/>
        <p:txBody>
          <a:bodyPr/>
          <a:lstStyle/>
          <a:p>
            <a:fld id="{AF978D4E-AB78-4011-9457-F01630D735C2}" type="datetimeFigureOut">
              <a:rPr lang="en-US" smtClean="0"/>
              <a:t>3/18/2022</a:t>
            </a:fld>
            <a:endParaRPr lang="en-US" dirty="0"/>
          </a:p>
        </p:txBody>
      </p:sp>
      <p:sp>
        <p:nvSpPr>
          <p:cNvPr id="5" name="Footer Placeholder 4">
            <a:extLst>
              <a:ext uri="{FF2B5EF4-FFF2-40B4-BE49-F238E27FC236}">
                <a16:creationId xmlns:a16="http://schemas.microsoft.com/office/drawing/2014/main" id="{300E27E1-31EB-4E61-8928-B2522342AC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48D90E-633E-4F45-B82B-B67AC4150977}"/>
              </a:ext>
            </a:extLst>
          </p:cNvPr>
          <p:cNvSpPr>
            <a:spLocks noGrp="1"/>
          </p:cNvSpPr>
          <p:nvPr>
            <p:ph type="sldNum" sz="quarter" idx="12"/>
          </p:nvPr>
        </p:nvSpPr>
        <p:spPr/>
        <p:txBody>
          <a:bodyPr/>
          <a:lstStyle/>
          <a:p>
            <a:fld id="{809FECCC-2310-48FF-AA7C-21DB4C2C45F8}" type="slidenum">
              <a:rPr lang="en-US" smtClean="0"/>
              <a:t>‹#›</a:t>
            </a:fld>
            <a:endParaRPr lang="en-US" dirty="0"/>
          </a:p>
        </p:txBody>
      </p:sp>
    </p:spTree>
    <p:extLst>
      <p:ext uri="{BB962C8B-B14F-4D97-AF65-F5344CB8AC3E}">
        <p14:creationId xmlns:p14="http://schemas.microsoft.com/office/powerpoint/2010/main" val="2930948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708C0-3E22-4721-9DA3-7BABC219DF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E3778D-F517-43FE-ADD4-84A1BD4B43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769C81-38EC-4323-A5BE-0228B9DABA0B}"/>
              </a:ext>
            </a:extLst>
          </p:cNvPr>
          <p:cNvSpPr>
            <a:spLocks noGrp="1"/>
          </p:cNvSpPr>
          <p:nvPr>
            <p:ph type="dt" sz="half" idx="10"/>
          </p:nvPr>
        </p:nvSpPr>
        <p:spPr/>
        <p:txBody>
          <a:bodyPr/>
          <a:lstStyle/>
          <a:p>
            <a:fld id="{AF978D4E-AB78-4011-9457-F01630D735C2}" type="datetimeFigureOut">
              <a:rPr lang="en-US" smtClean="0"/>
              <a:t>3/18/2022</a:t>
            </a:fld>
            <a:endParaRPr lang="en-US" dirty="0"/>
          </a:p>
        </p:txBody>
      </p:sp>
      <p:sp>
        <p:nvSpPr>
          <p:cNvPr id="5" name="Footer Placeholder 4">
            <a:extLst>
              <a:ext uri="{FF2B5EF4-FFF2-40B4-BE49-F238E27FC236}">
                <a16:creationId xmlns:a16="http://schemas.microsoft.com/office/drawing/2014/main" id="{0F0E0C65-E101-41D8-81E7-270826E5ED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6D2716-0D5B-45F5-A5D3-E2257D53A8A9}"/>
              </a:ext>
            </a:extLst>
          </p:cNvPr>
          <p:cNvSpPr>
            <a:spLocks noGrp="1"/>
          </p:cNvSpPr>
          <p:nvPr>
            <p:ph type="sldNum" sz="quarter" idx="12"/>
          </p:nvPr>
        </p:nvSpPr>
        <p:spPr/>
        <p:txBody>
          <a:bodyPr/>
          <a:lstStyle/>
          <a:p>
            <a:fld id="{809FECCC-2310-48FF-AA7C-21DB4C2C45F8}" type="slidenum">
              <a:rPr lang="en-US" smtClean="0"/>
              <a:t>‹#›</a:t>
            </a:fld>
            <a:endParaRPr lang="en-US" dirty="0"/>
          </a:p>
        </p:txBody>
      </p:sp>
    </p:spTree>
    <p:extLst>
      <p:ext uri="{BB962C8B-B14F-4D97-AF65-F5344CB8AC3E}">
        <p14:creationId xmlns:p14="http://schemas.microsoft.com/office/powerpoint/2010/main" val="318375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A9BC3-F1D3-4C7F-A73E-453E434850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2BD24A-DFF2-4C3A-88EC-2C0EFE539A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69675E-562C-47B6-A97D-BDDC819CE9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D9B93B-94FE-4A2A-8A9A-9F0C159056C5}"/>
              </a:ext>
            </a:extLst>
          </p:cNvPr>
          <p:cNvSpPr>
            <a:spLocks noGrp="1"/>
          </p:cNvSpPr>
          <p:nvPr>
            <p:ph type="dt" sz="half" idx="10"/>
          </p:nvPr>
        </p:nvSpPr>
        <p:spPr/>
        <p:txBody>
          <a:bodyPr/>
          <a:lstStyle/>
          <a:p>
            <a:fld id="{AF978D4E-AB78-4011-9457-F01630D735C2}" type="datetimeFigureOut">
              <a:rPr lang="en-US" smtClean="0"/>
              <a:t>3/18/2022</a:t>
            </a:fld>
            <a:endParaRPr lang="en-US" dirty="0"/>
          </a:p>
        </p:txBody>
      </p:sp>
      <p:sp>
        <p:nvSpPr>
          <p:cNvPr id="6" name="Footer Placeholder 5">
            <a:extLst>
              <a:ext uri="{FF2B5EF4-FFF2-40B4-BE49-F238E27FC236}">
                <a16:creationId xmlns:a16="http://schemas.microsoft.com/office/drawing/2014/main" id="{3D2F6BE5-3D9C-40A6-901E-D16708CADDF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FA61030-8F88-4E24-9977-2835289A167B}"/>
              </a:ext>
            </a:extLst>
          </p:cNvPr>
          <p:cNvSpPr>
            <a:spLocks noGrp="1"/>
          </p:cNvSpPr>
          <p:nvPr>
            <p:ph type="sldNum" sz="quarter" idx="12"/>
          </p:nvPr>
        </p:nvSpPr>
        <p:spPr/>
        <p:txBody>
          <a:bodyPr/>
          <a:lstStyle/>
          <a:p>
            <a:fld id="{809FECCC-2310-48FF-AA7C-21DB4C2C45F8}" type="slidenum">
              <a:rPr lang="en-US" smtClean="0"/>
              <a:t>‹#›</a:t>
            </a:fld>
            <a:endParaRPr lang="en-US" dirty="0"/>
          </a:p>
        </p:txBody>
      </p:sp>
    </p:spTree>
    <p:extLst>
      <p:ext uri="{BB962C8B-B14F-4D97-AF65-F5344CB8AC3E}">
        <p14:creationId xmlns:p14="http://schemas.microsoft.com/office/powerpoint/2010/main" val="2363009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1E2D-0942-4474-9266-C3C9A5B862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E7AF9C-113E-4BC3-BEA6-7D407207C2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4871C-8710-430B-8BBF-4149226110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45EB77-D8A5-4F2B-8079-9C3E6C596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1F4ECC-8B20-4743-BAE9-3DDDE70D7F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871877-45B7-47B9-B47F-37AE8A6338BC}"/>
              </a:ext>
            </a:extLst>
          </p:cNvPr>
          <p:cNvSpPr>
            <a:spLocks noGrp="1"/>
          </p:cNvSpPr>
          <p:nvPr>
            <p:ph type="dt" sz="half" idx="10"/>
          </p:nvPr>
        </p:nvSpPr>
        <p:spPr/>
        <p:txBody>
          <a:bodyPr/>
          <a:lstStyle/>
          <a:p>
            <a:fld id="{AF978D4E-AB78-4011-9457-F01630D735C2}" type="datetimeFigureOut">
              <a:rPr lang="en-US" smtClean="0"/>
              <a:t>3/18/2022</a:t>
            </a:fld>
            <a:endParaRPr lang="en-US" dirty="0"/>
          </a:p>
        </p:txBody>
      </p:sp>
      <p:sp>
        <p:nvSpPr>
          <p:cNvPr id="8" name="Footer Placeholder 7">
            <a:extLst>
              <a:ext uri="{FF2B5EF4-FFF2-40B4-BE49-F238E27FC236}">
                <a16:creationId xmlns:a16="http://schemas.microsoft.com/office/drawing/2014/main" id="{535E937B-98E9-4591-8AEA-09D72AAA6B3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259F282-9BFF-46A9-9410-419EF0665AB1}"/>
              </a:ext>
            </a:extLst>
          </p:cNvPr>
          <p:cNvSpPr>
            <a:spLocks noGrp="1"/>
          </p:cNvSpPr>
          <p:nvPr>
            <p:ph type="sldNum" sz="quarter" idx="12"/>
          </p:nvPr>
        </p:nvSpPr>
        <p:spPr/>
        <p:txBody>
          <a:bodyPr/>
          <a:lstStyle/>
          <a:p>
            <a:fld id="{809FECCC-2310-48FF-AA7C-21DB4C2C45F8}" type="slidenum">
              <a:rPr lang="en-US" smtClean="0"/>
              <a:t>‹#›</a:t>
            </a:fld>
            <a:endParaRPr lang="en-US" dirty="0"/>
          </a:p>
        </p:txBody>
      </p:sp>
    </p:spTree>
    <p:extLst>
      <p:ext uri="{BB962C8B-B14F-4D97-AF65-F5344CB8AC3E}">
        <p14:creationId xmlns:p14="http://schemas.microsoft.com/office/powerpoint/2010/main" val="309824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77F09-87A0-4854-A914-CA007A066D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AE56A2-6380-49B4-88D4-B4F8CF7AC612}"/>
              </a:ext>
            </a:extLst>
          </p:cNvPr>
          <p:cNvSpPr>
            <a:spLocks noGrp="1"/>
          </p:cNvSpPr>
          <p:nvPr>
            <p:ph type="dt" sz="half" idx="10"/>
          </p:nvPr>
        </p:nvSpPr>
        <p:spPr/>
        <p:txBody>
          <a:bodyPr/>
          <a:lstStyle/>
          <a:p>
            <a:fld id="{AF978D4E-AB78-4011-9457-F01630D735C2}" type="datetimeFigureOut">
              <a:rPr lang="en-US" smtClean="0"/>
              <a:t>3/18/2022</a:t>
            </a:fld>
            <a:endParaRPr lang="en-US" dirty="0"/>
          </a:p>
        </p:txBody>
      </p:sp>
      <p:sp>
        <p:nvSpPr>
          <p:cNvPr id="4" name="Footer Placeholder 3">
            <a:extLst>
              <a:ext uri="{FF2B5EF4-FFF2-40B4-BE49-F238E27FC236}">
                <a16:creationId xmlns:a16="http://schemas.microsoft.com/office/drawing/2014/main" id="{988D27AD-C0EF-4ABE-A11C-047CB7229E5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5927EAA-65EE-446F-A100-6C2A80F951AC}"/>
              </a:ext>
            </a:extLst>
          </p:cNvPr>
          <p:cNvSpPr>
            <a:spLocks noGrp="1"/>
          </p:cNvSpPr>
          <p:nvPr>
            <p:ph type="sldNum" sz="quarter" idx="12"/>
          </p:nvPr>
        </p:nvSpPr>
        <p:spPr/>
        <p:txBody>
          <a:bodyPr/>
          <a:lstStyle/>
          <a:p>
            <a:fld id="{809FECCC-2310-48FF-AA7C-21DB4C2C45F8}" type="slidenum">
              <a:rPr lang="en-US" smtClean="0"/>
              <a:t>‹#›</a:t>
            </a:fld>
            <a:endParaRPr lang="en-US" dirty="0"/>
          </a:p>
        </p:txBody>
      </p:sp>
    </p:spTree>
    <p:extLst>
      <p:ext uri="{BB962C8B-B14F-4D97-AF65-F5344CB8AC3E}">
        <p14:creationId xmlns:p14="http://schemas.microsoft.com/office/powerpoint/2010/main" val="46061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82B5B2-AC53-43DE-9754-BB91C4715075}"/>
              </a:ext>
            </a:extLst>
          </p:cNvPr>
          <p:cNvSpPr>
            <a:spLocks noGrp="1"/>
          </p:cNvSpPr>
          <p:nvPr>
            <p:ph type="dt" sz="half" idx="10"/>
          </p:nvPr>
        </p:nvSpPr>
        <p:spPr/>
        <p:txBody>
          <a:bodyPr/>
          <a:lstStyle/>
          <a:p>
            <a:fld id="{AF978D4E-AB78-4011-9457-F01630D735C2}" type="datetimeFigureOut">
              <a:rPr lang="en-US" smtClean="0"/>
              <a:t>3/18/2022</a:t>
            </a:fld>
            <a:endParaRPr lang="en-US" dirty="0"/>
          </a:p>
        </p:txBody>
      </p:sp>
      <p:sp>
        <p:nvSpPr>
          <p:cNvPr id="3" name="Footer Placeholder 2">
            <a:extLst>
              <a:ext uri="{FF2B5EF4-FFF2-40B4-BE49-F238E27FC236}">
                <a16:creationId xmlns:a16="http://schemas.microsoft.com/office/drawing/2014/main" id="{5C0E6999-E807-4C3D-BE69-11A9BB1F1A3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E95EEB1-63D6-47E7-8CED-A7FF83F731C4}"/>
              </a:ext>
            </a:extLst>
          </p:cNvPr>
          <p:cNvSpPr>
            <a:spLocks noGrp="1"/>
          </p:cNvSpPr>
          <p:nvPr>
            <p:ph type="sldNum" sz="quarter" idx="12"/>
          </p:nvPr>
        </p:nvSpPr>
        <p:spPr/>
        <p:txBody>
          <a:bodyPr/>
          <a:lstStyle/>
          <a:p>
            <a:fld id="{809FECCC-2310-48FF-AA7C-21DB4C2C45F8}" type="slidenum">
              <a:rPr lang="en-US" smtClean="0"/>
              <a:t>‹#›</a:t>
            </a:fld>
            <a:endParaRPr lang="en-US" dirty="0"/>
          </a:p>
        </p:txBody>
      </p:sp>
    </p:spTree>
    <p:extLst>
      <p:ext uri="{BB962C8B-B14F-4D97-AF65-F5344CB8AC3E}">
        <p14:creationId xmlns:p14="http://schemas.microsoft.com/office/powerpoint/2010/main" val="338260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AEFEC-29F4-446E-9E83-E3C614E82F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B20442-6053-4008-BA2F-16C9F6BD97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01D52E-048F-4267-9099-9E28E2F47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EE7ABF-546A-4F8F-97E7-053F4AEEC8A9}"/>
              </a:ext>
            </a:extLst>
          </p:cNvPr>
          <p:cNvSpPr>
            <a:spLocks noGrp="1"/>
          </p:cNvSpPr>
          <p:nvPr>
            <p:ph type="dt" sz="half" idx="10"/>
          </p:nvPr>
        </p:nvSpPr>
        <p:spPr/>
        <p:txBody>
          <a:bodyPr/>
          <a:lstStyle/>
          <a:p>
            <a:fld id="{AF978D4E-AB78-4011-9457-F01630D735C2}" type="datetimeFigureOut">
              <a:rPr lang="en-US" smtClean="0"/>
              <a:t>3/18/2022</a:t>
            </a:fld>
            <a:endParaRPr lang="en-US" dirty="0"/>
          </a:p>
        </p:txBody>
      </p:sp>
      <p:sp>
        <p:nvSpPr>
          <p:cNvPr id="6" name="Footer Placeholder 5">
            <a:extLst>
              <a:ext uri="{FF2B5EF4-FFF2-40B4-BE49-F238E27FC236}">
                <a16:creationId xmlns:a16="http://schemas.microsoft.com/office/drawing/2014/main" id="{24E86068-3182-46B2-AC2A-EDDFE20E1F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6BE42A-8ABF-4ABE-8061-BAA850D91450}"/>
              </a:ext>
            </a:extLst>
          </p:cNvPr>
          <p:cNvSpPr>
            <a:spLocks noGrp="1"/>
          </p:cNvSpPr>
          <p:nvPr>
            <p:ph type="sldNum" sz="quarter" idx="12"/>
          </p:nvPr>
        </p:nvSpPr>
        <p:spPr/>
        <p:txBody>
          <a:bodyPr/>
          <a:lstStyle/>
          <a:p>
            <a:fld id="{809FECCC-2310-48FF-AA7C-21DB4C2C45F8}" type="slidenum">
              <a:rPr lang="en-US" smtClean="0"/>
              <a:t>‹#›</a:t>
            </a:fld>
            <a:endParaRPr lang="en-US" dirty="0"/>
          </a:p>
        </p:txBody>
      </p:sp>
    </p:spTree>
    <p:extLst>
      <p:ext uri="{BB962C8B-B14F-4D97-AF65-F5344CB8AC3E}">
        <p14:creationId xmlns:p14="http://schemas.microsoft.com/office/powerpoint/2010/main" val="450573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49D0F-1C1B-4560-BBA6-A83A280ABB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B2F274-9C39-4182-B20A-E031F71984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89B6ABD-A392-4D29-B65D-B4DA430975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371938-76ED-4615-8911-6D1F6D218599}"/>
              </a:ext>
            </a:extLst>
          </p:cNvPr>
          <p:cNvSpPr>
            <a:spLocks noGrp="1"/>
          </p:cNvSpPr>
          <p:nvPr>
            <p:ph type="dt" sz="half" idx="10"/>
          </p:nvPr>
        </p:nvSpPr>
        <p:spPr/>
        <p:txBody>
          <a:bodyPr/>
          <a:lstStyle/>
          <a:p>
            <a:fld id="{AF978D4E-AB78-4011-9457-F01630D735C2}" type="datetimeFigureOut">
              <a:rPr lang="en-US" smtClean="0"/>
              <a:t>3/18/2022</a:t>
            </a:fld>
            <a:endParaRPr lang="en-US" dirty="0"/>
          </a:p>
        </p:txBody>
      </p:sp>
      <p:sp>
        <p:nvSpPr>
          <p:cNvPr id="6" name="Footer Placeholder 5">
            <a:extLst>
              <a:ext uri="{FF2B5EF4-FFF2-40B4-BE49-F238E27FC236}">
                <a16:creationId xmlns:a16="http://schemas.microsoft.com/office/drawing/2014/main" id="{B10E8EC3-5ECC-4503-A50F-401C78E7A2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142B75-1497-48D9-B63E-8DEDDB696C94}"/>
              </a:ext>
            </a:extLst>
          </p:cNvPr>
          <p:cNvSpPr>
            <a:spLocks noGrp="1"/>
          </p:cNvSpPr>
          <p:nvPr>
            <p:ph type="sldNum" sz="quarter" idx="12"/>
          </p:nvPr>
        </p:nvSpPr>
        <p:spPr/>
        <p:txBody>
          <a:bodyPr/>
          <a:lstStyle/>
          <a:p>
            <a:fld id="{809FECCC-2310-48FF-AA7C-21DB4C2C45F8}" type="slidenum">
              <a:rPr lang="en-US" smtClean="0"/>
              <a:t>‹#›</a:t>
            </a:fld>
            <a:endParaRPr lang="en-US" dirty="0"/>
          </a:p>
        </p:txBody>
      </p:sp>
    </p:spTree>
    <p:extLst>
      <p:ext uri="{BB962C8B-B14F-4D97-AF65-F5344CB8AC3E}">
        <p14:creationId xmlns:p14="http://schemas.microsoft.com/office/powerpoint/2010/main" val="224896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B9AF3A-31C0-4CBC-B66A-E789A93541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EB1097-721E-4C8E-A577-5144CD84C8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078CC-2030-4277-B6D4-B6AF02E5E9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78D4E-AB78-4011-9457-F01630D735C2}" type="datetimeFigureOut">
              <a:rPr lang="en-US" smtClean="0"/>
              <a:t>3/18/2022</a:t>
            </a:fld>
            <a:endParaRPr lang="en-US" dirty="0"/>
          </a:p>
        </p:txBody>
      </p:sp>
      <p:sp>
        <p:nvSpPr>
          <p:cNvPr id="5" name="Footer Placeholder 4">
            <a:extLst>
              <a:ext uri="{FF2B5EF4-FFF2-40B4-BE49-F238E27FC236}">
                <a16:creationId xmlns:a16="http://schemas.microsoft.com/office/drawing/2014/main" id="{47924048-DE96-467B-B2F1-7D1C8A86E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B91303C-DA9F-4F11-A3B9-50E00583D6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FECCC-2310-48FF-AA7C-21DB4C2C45F8}" type="slidenum">
              <a:rPr lang="en-US" smtClean="0"/>
              <a:t>‹#›</a:t>
            </a:fld>
            <a:endParaRPr lang="en-US" dirty="0"/>
          </a:p>
        </p:txBody>
      </p:sp>
    </p:spTree>
    <p:extLst>
      <p:ext uri="{BB962C8B-B14F-4D97-AF65-F5344CB8AC3E}">
        <p14:creationId xmlns:p14="http://schemas.microsoft.com/office/powerpoint/2010/main" val="4349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hyperlink" Target="https://www.nps.gov/abpp" TargetMode="External"/><Relationship Id="rId4" Type="http://schemas.openxmlformats.org/officeDocument/2006/relationships/hyperlink" Target="mailto:abpp@nps.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onze statue of Revolutionary War soldiers standing and pointing guns in a leafy park">
            <a:extLst>
              <a:ext uri="{FF2B5EF4-FFF2-40B4-BE49-F238E27FC236}">
                <a16:creationId xmlns:a16="http://schemas.microsoft.com/office/drawing/2014/main" id="{9A0B260B-5F51-4FF7-BB91-2EC82E0032FC}"/>
              </a:ext>
            </a:extLst>
          </p:cNvPr>
          <p:cNvPicPr>
            <a:picLocks noChangeAspect="1"/>
          </p:cNvPicPr>
          <p:nvPr/>
        </p:nvPicPr>
        <p:blipFill rotWithShape="1">
          <a:blip r:embed="rId3">
            <a:extLst>
              <a:ext uri="{28A0092B-C50C-407E-A947-70E740481C1C}">
                <a14:useLocalDpi xmlns:a14="http://schemas.microsoft.com/office/drawing/2010/main" val="0"/>
              </a:ext>
            </a:extLst>
          </a:blip>
          <a:srcRect t="32967"/>
          <a:stretch/>
        </p:blipFill>
        <p:spPr>
          <a:xfrm>
            <a:off x="0" y="401443"/>
            <a:ext cx="12208329" cy="5600700"/>
          </a:xfrm>
          <a:prstGeom prst="rect">
            <a:avLst/>
          </a:prstGeom>
        </p:spPr>
      </p:pic>
      <p:sp>
        <p:nvSpPr>
          <p:cNvPr id="10" name="Rectangle 9">
            <a:extLst>
              <a:ext uri="{FF2B5EF4-FFF2-40B4-BE49-F238E27FC236}">
                <a16:creationId xmlns:a16="http://schemas.microsoft.com/office/drawing/2014/main" id="{7BE0DBAA-1949-411E-890F-495658A13CF0}"/>
              </a:ext>
              <a:ext uri="{C183D7F6-B498-43B3-948B-1728B52AA6E4}">
                <adec:decorative xmlns:adec="http://schemas.microsoft.com/office/drawing/2017/decorative" val="1"/>
              </a:ext>
            </a:extLst>
          </p:cNvPr>
          <p:cNvSpPr/>
          <p:nvPr/>
        </p:nvSpPr>
        <p:spPr>
          <a:xfrm>
            <a:off x="0" y="-594601"/>
            <a:ext cx="12192000" cy="996044"/>
          </a:xfrm>
          <a:prstGeom prst="rect">
            <a:avLst/>
          </a:prstGeom>
          <a:solidFill>
            <a:srgbClr val="2B4A1D"/>
          </a:solidFill>
          <a:ln>
            <a:solidFill>
              <a:srgbClr val="2B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06EED253-646A-4EA2-9B92-E2F2F0BFE79B}"/>
              </a:ext>
            </a:extLst>
          </p:cNvPr>
          <p:cNvSpPr txBox="1">
            <a:spLocks noGrp="1"/>
          </p:cNvSpPr>
          <p:nvPr>
            <p:ph type="title" idx="4294967295"/>
          </p:nvPr>
        </p:nvSpPr>
        <p:spPr>
          <a:xfrm>
            <a:off x="2769833" y="2218433"/>
            <a:ext cx="6054572" cy="2421134"/>
          </a:xfrm>
          <a:prstGeom prst="rect">
            <a:avLst/>
          </a:prstGeom>
          <a:solidFill>
            <a:schemeClr val="bg1">
              <a:alpha val="73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000" b="1" dirty="0">
                <a:latin typeface="Frutiger LT Std 45 Light" panose="020B0402020204020204" pitchFamily="34" charset="0"/>
              </a:rPr>
              <a:t>A New Tide: Armed Conflict  through the Eyes of Black America</a:t>
            </a:r>
            <a:r>
              <a:rPr kumimoji="0" lang="en-US" sz="4000" b="1" i="0" u="none" strike="noStrike" kern="1200" cap="none" spc="0" normalizeH="0" baseline="0" noProof="0" dirty="0">
                <a:ln>
                  <a:noFill/>
                </a:ln>
                <a:solidFill>
                  <a:schemeClr val="tx1"/>
                </a:solidFill>
                <a:effectLst/>
                <a:uLnTx/>
                <a:uFillTx/>
                <a:latin typeface="Frutiger LT Std 45 Light" panose="020B0402020204020204" pitchFamily="34" charset="0"/>
                <a:ea typeface="+mj-ea"/>
                <a:cs typeface="+mj-cs"/>
              </a:rPr>
              <a:t> </a:t>
            </a:r>
          </a:p>
        </p:txBody>
      </p:sp>
      <p:pic>
        <p:nvPicPr>
          <p:cNvPr id="15" name="Picture 14">
            <a:extLst>
              <a:ext uri="{FF2B5EF4-FFF2-40B4-BE49-F238E27FC236}">
                <a16:creationId xmlns:a16="http://schemas.microsoft.com/office/drawing/2014/main" id="{9C18D998-D574-4824-B5CC-964991866D05}"/>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616223" y="1139379"/>
            <a:ext cx="1196726" cy="1558137"/>
          </a:xfrm>
          <a:prstGeom prst="rect">
            <a:avLst/>
          </a:prstGeom>
        </p:spPr>
      </p:pic>
      <p:sp>
        <p:nvSpPr>
          <p:cNvPr id="16" name="Rectangle 15">
            <a:extLst>
              <a:ext uri="{FF2B5EF4-FFF2-40B4-BE49-F238E27FC236}">
                <a16:creationId xmlns:a16="http://schemas.microsoft.com/office/drawing/2014/main" id="{060C57CE-9010-46CA-99A5-E79012718728}"/>
              </a:ext>
              <a:ext uri="{C183D7F6-B498-43B3-948B-1728B52AA6E4}">
                <adec:decorative xmlns:adec="http://schemas.microsoft.com/office/drawing/2017/decorative" val="1"/>
              </a:ext>
            </a:extLst>
          </p:cNvPr>
          <p:cNvSpPr/>
          <p:nvPr/>
        </p:nvSpPr>
        <p:spPr>
          <a:xfrm>
            <a:off x="0" y="6002143"/>
            <a:ext cx="12192000" cy="996044"/>
          </a:xfrm>
          <a:prstGeom prst="rect">
            <a:avLst/>
          </a:prstGeom>
          <a:solidFill>
            <a:srgbClr val="2B4A1D"/>
          </a:solidFill>
          <a:ln>
            <a:solidFill>
              <a:srgbClr val="2B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Tree>
    <p:extLst>
      <p:ext uri="{BB962C8B-B14F-4D97-AF65-F5344CB8AC3E}">
        <p14:creationId xmlns:p14="http://schemas.microsoft.com/office/powerpoint/2010/main" val="35210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descr="Green overbar with text box">
            <a:extLst>
              <a:ext uri="{FF2B5EF4-FFF2-40B4-BE49-F238E27FC236}">
                <a16:creationId xmlns:a16="http://schemas.microsoft.com/office/drawing/2014/main" id="{7BE0DBAA-1949-411E-890F-495658A13CF0}"/>
              </a:ext>
            </a:extLst>
          </p:cNvPr>
          <p:cNvSpPr>
            <a:spLocks noGrp="1"/>
          </p:cNvSpPr>
          <p:nvPr>
            <p:ph type="title" idx="4294967295"/>
          </p:nvPr>
        </p:nvSpPr>
        <p:spPr>
          <a:xfrm>
            <a:off x="0" y="-207698"/>
            <a:ext cx="12192000" cy="996044"/>
          </a:xfrm>
          <a:prstGeom prst="rect">
            <a:avLst/>
          </a:prstGeom>
          <a:solidFill>
            <a:srgbClr val="2B4A1D"/>
          </a:solidFill>
          <a:ln w="12700" cap="flat" cmpd="sng" algn="ctr">
            <a:solidFill>
              <a:srgbClr val="2B4A1D"/>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nSpc>
                <a:spcPct val="100000"/>
              </a:lnSpc>
              <a:spcBef>
                <a:spcPts val="0"/>
              </a:spcBef>
              <a:defRPr/>
            </a:pPr>
            <a:r>
              <a:rPr kumimoji="0" lang="en-US" sz="4000" b="0" i="0" u="none" strike="noStrike" kern="1200" cap="none" spc="0" normalizeH="0" baseline="0" noProof="0" dirty="0">
                <a:ln>
                  <a:noFill/>
                </a:ln>
                <a:solidFill>
                  <a:schemeClr val="lt1"/>
                </a:solidFill>
                <a:effectLst/>
                <a:uLnTx/>
                <a:uFillTx/>
                <a:latin typeface="+mn-lt"/>
                <a:ea typeface="+mn-ea"/>
                <a:cs typeface="+mn-cs"/>
              </a:rPr>
              <a:t> </a:t>
            </a:r>
            <a:r>
              <a:rPr lang="en-US" sz="4000" dirty="0">
                <a:solidFill>
                  <a:prstClr val="white"/>
                </a:solidFill>
                <a:latin typeface="Frutiger LT Std 45 Light" panose="020B0402020204020204" pitchFamily="34" charset="0"/>
              </a:rPr>
              <a:t>Definitions </a:t>
            </a:r>
            <a:endParaRPr kumimoji="0" lang="en-US" sz="4000" b="0" i="0" u="none" strike="noStrike" kern="1200" cap="none" spc="0" normalizeH="0" baseline="0" noProof="0" dirty="0">
              <a:ln>
                <a:noFill/>
              </a:ln>
              <a:solidFill>
                <a:schemeClr val="lt1"/>
              </a:solidFill>
              <a:effectLst/>
              <a:uLnTx/>
              <a:uFillTx/>
              <a:latin typeface="Frutiger LT Std 45 Light" panose="020B0402020204020204" pitchFamily="34" charset="0"/>
              <a:ea typeface="+mn-ea"/>
              <a:cs typeface="+mn-cs"/>
            </a:endParaRPr>
          </a:p>
        </p:txBody>
      </p:sp>
      <p:sp>
        <p:nvSpPr>
          <p:cNvPr id="3" name="Content Placeholder 2">
            <a:extLst>
              <a:ext uri="{FF2B5EF4-FFF2-40B4-BE49-F238E27FC236}">
                <a16:creationId xmlns:a16="http://schemas.microsoft.com/office/drawing/2014/main" id="{C85FAAB3-9CD6-44DF-B4E5-72ED24056A54}"/>
              </a:ext>
            </a:extLst>
          </p:cNvPr>
          <p:cNvSpPr>
            <a:spLocks noGrp="1"/>
          </p:cNvSpPr>
          <p:nvPr>
            <p:ph idx="1"/>
          </p:nvPr>
        </p:nvSpPr>
        <p:spPr>
          <a:xfrm>
            <a:off x="432159" y="1097509"/>
            <a:ext cx="11327681" cy="5283200"/>
          </a:xfrm>
        </p:spPr>
        <p:txBody>
          <a:bodyPr>
            <a:normAutofit fontScale="92500" lnSpcReduction="20000"/>
          </a:bodyPr>
          <a:lstStyle/>
          <a:p>
            <a:pPr marL="0" indent="0">
              <a:buClr>
                <a:srgbClr val="2B4A1D"/>
              </a:buClr>
              <a:buNone/>
            </a:pPr>
            <a:r>
              <a:rPr lang="en-US" dirty="0"/>
              <a:t>1. Eligible activities must focus on planning, interpreting, and preserving </a:t>
            </a:r>
            <a:br>
              <a:rPr lang="en-US" dirty="0"/>
            </a:br>
            <a:r>
              <a:rPr lang="en-US" dirty="0"/>
              <a:t>sites associated with armed conflicts that shaped the growth and </a:t>
            </a:r>
            <a:br>
              <a:rPr lang="en-US" dirty="0"/>
            </a:br>
            <a:r>
              <a:rPr lang="en-US" dirty="0"/>
              <a:t>development of the United States.</a:t>
            </a:r>
          </a:p>
          <a:p>
            <a:pPr lvl="1">
              <a:buClr>
                <a:srgbClr val="2B4A1D"/>
              </a:buClr>
            </a:pPr>
            <a:r>
              <a:rPr lang="en-US" dirty="0"/>
              <a:t>Armed conflicts = periods of collective violence, characterized by specific events and bounded in time </a:t>
            </a:r>
            <a:br>
              <a:rPr lang="en-US" dirty="0"/>
            </a:br>
            <a:endParaRPr lang="en-US" dirty="0"/>
          </a:p>
          <a:p>
            <a:pPr marL="0" indent="0">
              <a:buNone/>
            </a:pPr>
            <a:r>
              <a:rPr lang="en-US" dirty="0"/>
              <a:t>2. Projects must contribute to the preservation of battlefields or associated sites that are thematically tied with events that occurred during an armed conflict. </a:t>
            </a:r>
            <a:br>
              <a:rPr lang="en-US" dirty="0"/>
            </a:br>
            <a:endParaRPr lang="en-US" dirty="0"/>
          </a:p>
          <a:p>
            <a:pPr marL="0" indent="0">
              <a:buNone/>
            </a:pPr>
            <a:r>
              <a:rPr lang="en-US" dirty="0"/>
              <a:t>Themes for associated sites: </a:t>
            </a:r>
          </a:p>
          <a:p>
            <a:pPr lvl="1"/>
            <a:r>
              <a:rPr lang="en-US" dirty="0">
                <a:solidFill>
                  <a:schemeClr val="tx1">
                    <a:lumMod val="75000"/>
                    <a:lumOff val="25000"/>
                  </a:schemeClr>
                </a:solidFill>
                <a:latin typeface="Frutiger LT Std 45 Light" panose="020B0402020204020204" pitchFamily="34" charset="0"/>
              </a:rPr>
              <a:t>Military </a:t>
            </a:r>
          </a:p>
          <a:p>
            <a:pPr lvl="1"/>
            <a:r>
              <a:rPr lang="en-US" dirty="0">
                <a:solidFill>
                  <a:schemeClr val="tx1">
                    <a:lumMod val="75000"/>
                    <a:lumOff val="25000"/>
                  </a:schemeClr>
                </a:solidFill>
                <a:latin typeface="Frutiger LT Std 45 Light" panose="020B0402020204020204" pitchFamily="34" charset="0"/>
              </a:rPr>
              <a:t>Government, Law, Politics, and Diplomacy</a:t>
            </a:r>
          </a:p>
          <a:p>
            <a:pPr lvl="1"/>
            <a:r>
              <a:rPr lang="en-US" dirty="0">
                <a:solidFill>
                  <a:schemeClr val="tx1">
                    <a:lumMod val="75000"/>
                    <a:lumOff val="25000"/>
                  </a:schemeClr>
                </a:solidFill>
                <a:latin typeface="Frutiger LT Std 45 Light" panose="020B0402020204020204" pitchFamily="34" charset="0"/>
              </a:rPr>
              <a:t>Intellectual History</a:t>
            </a:r>
          </a:p>
          <a:p>
            <a:pPr lvl="1"/>
            <a:r>
              <a:rPr lang="en-US" dirty="0">
                <a:solidFill>
                  <a:schemeClr val="tx1">
                    <a:lumMod val="75000"/>
                    <a:lumOff val="25000"/>
                  </a:schemeClr>
                </a:solidFill>
                <a:latin typeface="Frutiger LT Std 45 Light" panose="020B0402020204020204" pitchFamily="34" charset="0"/>
              </a:rPr>
              <a:t>Economics of War</a:t>
            </a:r>
          </a:p>
          <a:p>
            <a:pPr lvl="1"/>
            <a:r>
              <a:rPr lang="en-US" dirty="0">
                <a:solidFill>
                  <a:schemeClr val="tx1">
                    <a:lumMod val="75000"/>
                    <a:lumOff val="25000"/>
                  </a:schemeClr>
                </a:solidFill>
                <a:latin typeface="Frutiger LT Std 45 Light" panose="020B0402020204020204" pitchFamily="34" charset="0"/>
              </a:rPr>
              <a:t>Society</a:t>
            </a:r>
          </a:p>
          <a:p>
            <a:pPr lvl="1"/>
            <a:r>
              <a:rPr lang="en-US" dirty="0">
                <a:solidFill>
                  <a:schemeClr val="tx1">
                    <a:lumMod val="75000"/>
                    <a:lumOff val="25000"/>
                  </a:schemeClr>
                </a:solidFill>
                <a:latin typeface="Frutiger LT Std 45 Light" panose="020B0402020204020204" pitchFamily="34" charset="0"/>
              </a:rPr>
              <a:t>Transportation</a:t>
            </a:r>
          </a:p>
          <a:p>
            <a:pPr marL="457200" lvl="1" indent="0">
              <a:buClr>
                <a:srgbClr val="2B4A1D"/>
              </a:buClr>
              <a:buNone/>
            </a:pPr>
            <a:endParaRPr lang="en-US" sz="2800" dirty="0">
              <a:solidFill>
                <a:srgbClr val="2B4A1D"/>
              </a:solidFill>
            </a:endParaRPr>
          </a:p>
          <a:p>
            <a:pPr marL="0" indent="0">
              <a:buClr>
                <a:srgbClr val="2B4A1D"/>
              </a:buClr>
              <a:buNone/>
            </a:pPr>
            <a:endParaRPr lang="en-US" sz="3200" dirty="0">
              <a:solidFill>
                <a:srgbClr val="2B4A1D"/>
              </a:solidFill>
            </a:endParaRPr>
          </a:p>
        </p:txBody>
      </p:sp>
      <p:pic>
        <p:nvPicPr>
          <p:cNvPr id="11" name="Picture 10" descr="Brown arrowhead logo, point down. At top right, white text, National Park Service. At left, a tall tree. At bottom, a white bison stands on a green field ending in a distant tree line, a white lake at right. A snow-capped mountain towers behind. ">
            <a:extLst>
              <a:ext uri="{FF2B5EF4-FFF2-40B4-BE49-F238E27FC236}">
                <a16:creationId xmlns:a16="http://schemas.microsoft.com/office/drawing/2014/main" id="{2F19D990-06F7-4DD6-8FED-FD14B39A101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39108" y="164019"/>
            <a:ext cx="1196726" cy="1558137"/>
          </a:xfrm>
          <a:prstGeom prst="rect">
            <a:avLst/>
          </a:prstGeom>
        </p:spPr>
      </p:pic>
      <p:sp>
        <p:nvSpPr>
          <p:cNvPr id="16" name="Rectangle 15">
            <a:extLst>
              <a:ext uri="{FF2B5EF4-FFF2-40B4-BE49-F238E27FC236}">
                <a16:creationId xmlns:a16="http://schemas.microsoft.com/office/drawing/2014/main" id="{E31EF259-9DC5-4F1A-A17E-67D957DE2627}"/>
              </a:ext>
              <a:ext uri="{C183D7F6-B498-43B3-948B-1728B52AA6E4}">
                <adec:decorative xmlns:adec="http://schemas.microsoft.com/office/drawing/2017/decorative" val="1"/>
              </a:ext>
            </a:extLst>
          </p:cNvPr>
          <p:cNvSpPr/>
          <p:nvPr/>
        </p:nvSpPr>
        <p:spPr>
          <a:xfrm>
            <a:off x="0" y="6335486"/>
            <a:ext cx="12192000" cy="522514"/>
          </a:xfrm>
          <a:prstGeom prst="rect">
            <a:avLst/>
          </a:prstGeom>
          <a:solidFill>
            <a:srgbClr val="2B4A1D"/>
          </a:solidFill>
          <a:ln>
            <a:solidFill>
              <a:srgbClr val="2B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Tree>
    <p:extLst>
      <p:ext uri="{BB962C8B-B14F-4D97-AF65-F5344CB8AC3E}">
        <p14:creationId xmlns:p14="http://schemas.microsoft.com/office/powerpoint/2010/main" val="370584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descr="Green overbar with text box">
            <a:extLst>
              <a:ext uri="{FF2B5EF4-FFF2-40B4-BE49-F238E27FC236}">
                <a16:creationId xmlns:a16="http://schemas.microsoft.com/office/drawing/2014/main" id="{7BE0DBAA-1949-411E-890F-495658A13CF0}"/>
              </a:ext>
            </a:extLst>
          </p:cNvPr>
          <p:cNvSpPr>
            <a:spLocks noGrp="1"/>
          </p:cNvSpPr>
          <p:nvPr>
            <p:ph type="title" idx="4294967295"/>
          </p:nvPr>
        </p:nvSpPr>
        <p:spPr>
          <a:xfrm>
            <a:off x="0" y="-207698"/>
            <a:ext cx="12192000" cy="996044"/>
          </a:xfrm>
          <a:prstGeom prst="rect">
            <a:avLst/>
          </a:prstGeom>
          <a:solidFill>
            <a:srgbClr val="2B4A1D"/>
          </a:solidFill>
          <a:ln w="12700" cap="flat" cmpd="sng" algn="ctr">
            <a:solidFill>
              <a:srgbClr val="2B4A1D"/>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lt1"/>
                </a:solidFill>
                <a:effectLst/>
                <a:uLnTx/>
                <a:uFillTx/>
                <a:latin typeface="+mn-lt"/>
                <a:ea typeface="+mn-ea"/>
                <a:cs typeface="+mn-cs"/>
              </a:rPr>
              <a:t> </a:t>
            </a:r>
            <a:r>
              <a:rPr kumimoji="0" lang="en-US" sz="4000" b="0" i="0" u="none" strike="noStrike" kern="1200" cap="none" spc="0" normalizeH="0" baseline="0" noProof="0" dirty="0">
                <a:ln>
                  <a:noFill/>
                </a:ln>
                <a:solidFill>
                  <a:schemeClr val="lt1"/>
                </a:solidFill>
                <a:effectLst/>
                <a:uLnTx/>
                <a:uFillTx/>
                <a:latin typeface="Frutiger LT Std 45 Light" panose="020B0402020204020204" pitchFamily="34" charset="0"/>
                <a:ea typeface="+mn-ea"/>
                <a:cs typeface="+mn-cs"/>
              </a:rPr>
              <a:t>Eligible Activities</a:t>
            </a:r>
          </a:p>
        </p:txBody>
      </p:sp>
      <p:sp>
        <p:nvSpPr>
          <p:cNvPr id="3" name="Content Placeholder 2">
            <a:extLst>
              <a:ext uri="{FF2B5EF4-FFF2-40B4-BE49-F238E27FC236}">
                <a16:creationId xmlns:a16="http://schemas.microsoft.com/office/drawing/2014/main" id="{C85FAAB3-9CD6-44DF-B4E5-72ED24056A54}"/>
              </a:ext>
            </a:extLst>
          </p:cNvPr>
          <p:cNvSpPr>
            <a:spLocks noGrp="1"/>
          </p:cNvSpPr>
          <p:nvPr>
            <p:ph idx="1"/>
          </p:nvPr>
        </p:nvSpPr>
        <p:spPr>
          <a:xfrm>
            <a:off x="508719" y="1412673"/>
            <a:ext cx="10885421" cy="4432315"/>
          </a:xfrm>
        </p:spPr>
        <p:txBody>
          <a:bodyPr>
            <a:normAutofit/>
          </a:bodyPr>
          <a:lstStyle/>
          <a:p>
            <a:pPr>
              <a:buClr>
                <a:srgbClr val="2B4A1D"/>
              </a:buClr>
            </a:pPr>
            <a:r>
              <a:rPr lang="en-US" dirty="0">
                <a:solidFill>
                  <a:schemeClr val="tx1">
                    <a:lumMod val="75000"/>
                    <a:lumOff val="25000"/>
                  </a:schemeClr>
                </a:solidFill>
                <a:latin typeface="Frutiger LT Std 45 Light" panose="020B0402020204020204" pitchFamily="34" charset="0"/>
              </a:rPr>
              <a:t>Consultation and Partnerships</a:t>
            </a:r>
          </a:p>
          <a:p>
            <a:pPr>
              <a:buClr>
                <a:srgbClr val="2B4A1D"/>
              </a:buClr>
            </a:pPr>
            <a:r>
              <a:rPr lang="en-US" dirty="0">
                <a:solidFill>
                  <a:schemeClr val="tx1">
                    <a:lumMod val="75000"/>
                    <a:lumOff val="25000"/>
                  </a:schemeClr>
                </a:solidFill>
                <a:latin typeface="Frutiger LT Std 45 Light" panose="020B0402020204020204" pitchFamily="34" charset="0"/>
              </a:rPr>
              <a:t>Collections Stewardship</a:t>
            </a:r>
          </a:p>
          <a:p>
            <a:pPr>
              <a:buClr>
                <a:srgbClr val="2B4A1D"/>
              </a:buClr>
            </a:pPr>
            <a:r>
              <a:rPr lang="en-US" dirty="0">
                <a:solidFill>
                  <a:schemeClr val="tx1">
                    <a:lumMod val="75000"/>
                    <a:lumOff val="25000"/>
                  </a:schemeClr>
                </a:solidFill>
                <a:latin typeface="Frutiger LT Std 45 Light" panose="020B0402020204020204" pitchFamily="34" charset="0"/>
              </a:rPr>
              <a:t>Education</a:t>
            </a:r>
          </a:p>
          <a:p>
            <a:pPr>
              <a:buClr>
                <a:srgbClr val="2B4A1D"/>
              </a:buClr>
            </a:pPr>
            <a:r>
              <a:rPr lang="en-US" dirty="0">
                <a:solidFill>
                  <a:schemeClr val="tx1">
                    <a:lumMod val="75000"/>
                    <a:lumOff val="25000"/>
                  </a:schemeClr>
                </a:solidFill>
                <a:latin typeface="Frutiger LT Std 45 Light" panose="020B0402020204020204" pitchFamily="34" charset="0"/>
              </a:rPr>
              <a:t>Historical Documentation</a:t>
            </a:r>
          </a:p>
          <a:p>
            <a:pPr>
              <a:buClr>
                <a:srgbClr val="2B4A1D"/>
              </a:buClr>
            </a:pPr>
            <a:r>
              <a:rPr lang="en-US" dirty="0">
                <a:solidFill>
                  <a:schemeClr val="tx1">
                    <a:lumMod val="75000"/>
                    <a:lumOff val="25000"/>
                  </a:schemeClr>
                </a:solidFill>
                <a:latin typeface="Frutiger LT Std 45 Light" panose="020B0402020204020204" pitchFamily="34" charset="0"/>
              </a:rPr>
              <a:t>Exhibitions, Media, and Signage</a:t>
            </a:r>
          </a:p>
          <a:p>
            <a:pPr>
              <a:buClr>
                <a:srgbClr val="2B4A1D"/>
              </a:buClr>
            </a:pPr>
            <a:r>
              <a:rPr lang="en-US" dirty="0">
                <a:solidFill>
                  <a:schemeClr val="tx1">
                    <a:lumMod val="75000"/>
                    <a:lumOff val="25000"/>
                  </a:schemeClr>
                </a:solidFill>
                <a:latin typeface="Frutiger LT Std 45 Light" panose="020B0402020204020204" pitchFamily="34" charset="0"/>
              </a:rPr>
              <a:t>Planning</a:t>
            </a:r>
          </a:p>
          <a:p>
            <a:pPr>
              <a:buClr>
                <a:srgbClr val="2B4A1D"/>
              </a:buClr>
            </a:pPr>
            <a:r>
              <a:rPr lang="en-US" dirty="0">
                <a:solidFill>
                  <a:schemeClr val="tx1">
                    <a:lumMod val="75000"/>
                    <a:lumOff val="25000"/>
                  </a:schemeClr>
                </a:solidFill>
                <a:latin typeface="Frutiger LT Std 45 Light" panose="020B0402020204020204" pitchFamily="34" charset="0"/>
              </a:rPr>
              <a:t>Public Programs and Outreach</a:t>
            </a:r>
          </a:p>
          <a:p>
            <a:pPr>
              <a:buClr>
                <a:srgbClr val="2B4A1D"/>
              </a:buClr>
            </a:pPr>
            <a:r>
              <a:rPr lang="en-US" dirty="0">
                <a:solidFill>
                  <a:schemeClr val="tx1">
                    <a:lumMod val="75000"/>
                    <a:lumOff val="25000"/>
                  </a:schemeClr>
                </a:solidFill>
                <a:latin typeface="Frutiger LT Std 45 Light" panose="020B0402020204020204" pitchFamily="34" charset="0"/>
              </a:rPr>
              <a:t>Survey and Inventory</a:t>
            </a:r>
          </a:p>
          <a:p>
            <a:pPr marL="457200" lvl="1" indent="0">
              <a:buClr>
                <a:srgbClr val="2B4A1D"/>
              </a:buClr>
              <a:buNone/>
            </a:pPr>
            <a:endParaRPr lang="en-US" sz="2800" dirty="0">
              <a:solidFill>
                <a:srgbClr val="2B4A1D"/>
              </a:solidFill>
            </a:endParaRPr>
          </a:p>
          <a:p>
            <a:pPr marL="0" indent="0">
              <a:buClr>
                <a:srgbClr val="2B4A1D"/>
              </a:buClr>
              <a:buNone/>
            </a:pPr>
            <a:endParaRPr lang="en-US" sz="3200" dirty="0">
              <a:solidFill>
                <a:srgbClr val="2B4A1D"/>
              </a:solidFill>
            </a:endParaRPr>
          </a:p>
        </p:txBody>
      </p:sp>
      <p:pic>
        <p:nvPicPr>
          <p:cNvPr id="11" name="Picture 10" descr="Brown arrowhead logo, point down. At top right, white text, National Park Service. At left, a tall tree. At bottom, a white bison stands on a green field ending in a distant tree line, a white lake at right. A snow-capped mountain towers behind. ">
            <a:extLst>
              <a:ext uri="{FF2B5EF4-FFF2-40B4-BE49-F238E27FC236}">
                <a16:creationId xmlns:a16="http://schemas.microsoft.com/office/drawing/2014/main" id="{2F19D990-06F7-4DD6-8FED-FD14B39A101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39108" y="164019"/>
            <a:ext cx="1196726" cy="1558137"/>
          </a:xfrm>
          <a:prstGeom prst="rect">
            <a:avLst/>
          </a:prstGeom>
        </p:spPr>
      </p:pic>
      <p:sp>
        <p:nvSpPr>
          <p:cNvPr id="16" name="Rectangle 15">
            <a:extLst>
              <a:ext uri="{FF2B5EF4-FFF2-40B4-BE49-F238E27FC236}">
                <a16:creationId xmlns:a16="http://schemas.microsoft.com/office/drawing/2014/main" id="{E31EF259-9DC5-4F1A-A17E-67D957DE2627}"/>
              </a:ext>
              <a:ext uri="{C183D7F6-B498-43B3-948B-1728B52AA6E4}">
                <adec:decorative xmlns:adec="http://schemas.microsoft.com/office/drawing/2017/decorative" val="1"/>
              </a:ext>
            </a:extLst>
          </p:cNvPr>
          <p:cNvSpPr/>
          <p:nvPr/>
        </p:nvSpPr>
        <p:spPr>
          <a:xfrm>
            <a:off x="0" y="6335486"/>
            <a:ext cx="12192000" cy="522514"/>
          </a:xfrm>
          <a:prstGeom prst="rect">
            <a:avLst/>
          </a:prstGeom>
          <a:solidFill>
            <a:srgbClr val="2B4A1D"/>
          </a:solidFill>
          <a:ln>
            <a:solidFill>
              <a:srgbClr val="2B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Tree>
    <p:extLst>
      <p:ext uri="{BB962C8B-B14F-4D97-AF65-F5344CB8AC3E}">
        <p14:creationId xmlns:p14="http://schemas.microsoft.com/office/powerpoint/2010/main" val="424924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descr="Green overbar with text box">
            <a:extLst>
              <a:ext uri="{FF2B5EF4-FFF2-40B4-BE49-F238E27FC236}">
                <a16:creationId xmlns:a16="http://schemas.microsoft.com/office/drawing/2014/main" id="{7BE0DBAA-1949-411E-890F-495658A13CF0}"/>
              </a:ext>
            </a:extLst>
          </p:cNvPr>
          <p:cNvSpPr>
            <a:spLocks noGrp="1"/>
          </p:cNvSpPr>
          <p:nvPr>
            <p:ph type="title" idx="4294967295"/>
          </p:nvPr>
        </p:nvSpPr>
        <p:spPr>
          <a:xfrm>
            <a:off x="0" y="-221145"/>
            <a:ext cx="12192000" cy="996044"/>
          </a:xfrm>
          <a:prstGeom prst="rect">
            <a:avLst/>
          </a:prstGeom>
          <a:solidFill>
            <a:srgbClr val="2B4A1D"/>
          </a:solidFill>
          <a:ln w="12700" cap="flat" cmpd="sng" algn="ctr">
            <a:solidFill>
              <a:srgbClr val="2B4A1D"/>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lt1"/>
                </a:solidFill>
                <a:effectLst/>
                <a:uLnTx/>
                <a:uFillTx/>
                <a:latin typeface="+mn-lt"/>
                <a:ea typeface="+mn-ea"/>
                <a:cs typeface="+mn-cs"/>
              </a:rPr>
              <a:t> </a:t>
            </a:r>
            <a:r>
              <a:rPr kumimoji="0" lang="en-US" sz="4000" b="0" i="0" u="none" strike="noStrike" kern="1200" cap="none" spc="0" normalizeH="0" baseline="0" noProof="0" dirty="0">
                <a:ln w="0"/>
                <a:solidFill>
                  <a:schemeClr val="bg1"/>
                </a:solidFill>
                <a:effectLst>
                  <a:outerShdw blurRad="38100" dist="25400" dir="5400000" algn="ctr" rotWithShape="0">
                    <a:srgbClr val="6E747A">
                      <a:alpha val="43000"/>
                    </a:srgbClr>
                  </a:outerShdw>
                </a:effectLst>
                <a:uLnTx/>
                <a:uFillTx/>
                <a:latin typeface="Frutiger LT Std 45 Light" panose="020B0402020204020204" pitchFamily="34" charset="0"/>
                <a:ea typeface="+mn-ea"/>
                <a:cs typeface="+mn-cs"/>
              </a:rPr>
              <a:t>What is Not Eligible? </a:t>
            </a:r>
            <a:endParaRPr kumimoji="0" lang="en-US" sz="4000" b="0" i="0" u="none" strike="noStrike" kern="1200" cap="none" spc="0" normalizeH="0" baseline="0" noProof="0" dirty="0">
              <a:ln>
                <a:noFill/>
              </a:ln>
              <a:solidFill>
                <a:schemeClr val="bg1"/>
              </a:solidFill>
              <a:effectLst/>
              <a:uLnTx/>
              <a:uFillTx/>
              <a:latin typeface="Frutiger LT Std 45 Light" panose="020B0402020204020204" pitchFamily="34" charset="0"/>
              <a:ea typeface="+mn-ea"/>
              <a:cs typeface="+mn-cs"/>
            </a:endParaRPr>
          </a:p>
        </p:txBody>
      </p:sp>
      <p:sp>
        <p:nvSpPr>
          <p:cNvPr id="3" name="Content Placeholder 2">
            <a:extLst>
              <a:ext uri="{FF2B5EF4-FFF2-40B4-BE49-F238E27FC236}">
                <a16:creationId xmlns:a16="http://schemas.microsoft.com/office/drawing/2014/main" id="{C85FAAB3-9CD6-44DF-B4E5-72ED24056A54}"/>
              </a:ext>
            </a:extLst>
          </p:cNvPr>
          <p:cNvSpPr>
            <a:spLocks noGrp="1"/>
          </p:cNvSpPr>
          <p:nvPr>
            <p:ph idx="1"/>
          </p:nvPr>
        </p:nvSpPr>
        <p:spPr>
          <a:xfrm>
            <a:off x="508719" y="1412673"/>
            <a:ext cx="10885421" cy="4432315"/>
          </a:xfrm>
        </p:spPr>
        <p:txBody>
          <a:bodyPr>
            <a:normAutofit/>
          </a:bodyPr>
          <a:lstStyle/>
          <a:p>
            <a:pPr>
              <a:buClr>
                <a:srgbClr val="2B4A1D"/>
              </a:buClr>
            </a:pPr>
            <a:r>
              <a:rPr lang="en-US" dirty="0">
                <a:solidFill>
                  <a:schemeClr val="tx1">
                    <a:lumMod val="75000"/>
                    <a:lumOff val="25000"/>
                  </a:schemeClr>
                </a:solidFill>
                <a:latin typeface="Frutiger LT Std 45 Light" panose="020B0402020204020204" pitchFamily="34" charset="0"/>
              </a:rPr>
              <a:t>Lobbying and Fundraising</a:t>
            </a:r>
          </a:p>
          <a:p>
            <a:pPr>
              <a:buClr>
                <a:srgbClr val="2B4A1D"/>
              </a:buClr>
            </a:pPr>
            <a:r>
              <a:rPr lang="en-US" dirty="0">
                <a:solidFill>
                  <a:schemeClr val="tx1">
                    <a:lumMod val="75000"/>
                    <a:lumOff val="25000"/>
                  </a:schemeClr>
                </a:solidFill>
                <a:latin typeface="Frutiger LT Std 45 Light" panose="020B0402020204020204" pitchFamily="34" charset="0"/>
              </a:rPr>
              <a:t>Land Acquisition</a:t>
            </a:r>
          </a:p>
          <a:p>
            <a:pPr>
              <a:buClr>
                <a:srgbClr val="2B4A1D"/>
              </a:buClr>
            </a:pPr>
            <a:r>
              <a:rPr lang="en-US" dirty="0">
                <a:solidFill>
                  <a:schemeClr val="tx1">
                    <a:lumMod val="75000"/>
                    <a:lumOff val="25000"/>
                  </a:schemeClr>
                </a:solidFill>
                <a:latin typeface="Frutiger LT Std 45 Light" panose="020B0402020204020204" pitchFamily="34" charset="0"/>
              </a:rPr>
              <a:t>Capital Projects or bricks and mortar preservation work</a:t>
            </a:r>
          </a:p>
          <a:p>
            <a:pPr>
              <a:buClr>
                <a:srgbClr val="2B4A1D"/>
              </a:buClr>
            </a:pPr>
            <a:r>
              <a:rPr lang="en-US" dirty="0">
                <a:solidFill>
                  <a:schemeClr val="tx1">
                    <a:lumMod val="75000"/>
                    <a:lumOff val="25000"/>
                  </a:schemeClr>
                </a:solidFill>
                <a:latin typeface="Frutiger LT Std 45 Light" panose="020B0402020204020204" pitchFamily="34" charset="0"/>
              </a:rPr>
              <a:t>Battle Reenactments</a:t>
            </a:r>
          </a:p>
          <a:p>
            <a:pPr>
              <a:buClr>
                <a:srgbClr val="2B4A1D"/>
              </a:buClr>
            </a:pPr>
            <a:r>
              <a:rPr lang="en-US" dirty="0">
                <a:solidFill>
                  <a:schemeClr val="tx1">
                    <a:lumMod val="75000"/>
                    <a:lumOff val="25000"/>
                  </a:schemeClr>
                </a:solidFill>
                <a:latin typeface="Frutiger LT Std 45 Light" panose="020B0402020204020204" pitchFamily="34" charset="0"/>
              </a:rPr>
              <a:t>Activities that could harm a battlefield’s integrity (e.g. large scale archeological data recovery, metal detection without a research design)</a:t>
            </a:r>
          </a:p>
          <a:p>
            <a:pPr>
              <a:buClr>
                <a:srgbClr val="2B4A1D"/>
              </a:buClr>
            </a:pPr>
            <a:r>
              <a:rPr lang="en-US" dirty="0">
                <a:solidFill>
                  <a:schemeClr val="tx1">
                    <a:lumMod val="75000"/>
                    <a:lumOff val="25000"/>
                  </a:schemeClr>
                </a:solidFill>
                <a:latin typeface="Frutiger LT Std 45 Light" panose="020B0402020204020204" pitchFamily="34" charset="0"/>
              </a:rPr>
              <a:t>Research unrelated to place-based preservation and stewardship</a:t>
            </a:r>
          </a:p>
          <a:p>
            <a:pPr>
              <a:buClr>
                <a:srgbClr val="2B4A1D"/>
              </a:buClr>
            </a:pPr>
            <a:r>
              <a:rPr lang="en-US" dirty="0">
                <a:solidFill>
                  <a:schemeClr val="tx1">
                    <a:lumMod val="75000"/>
                    <a:lumOff val="25000"/>
                  </a:schemeClr>
                </a:solidFill>
                <a:latin typeface="Frutiger LT Std 45 Light" panose="020B0402020204020204" pitchFamily="34" charset="0"/>
              </a:rPr>
              <a:t>Projects unrelated to battlefields and associated sites</a:t>
            </a:r>
          </a:p>
          <a:p>
            <a:pPr marL="457200" lvl="1" indent="0">
              <a:buClr>
                <a:srgbClr val="2B4A1D"/>
              </a:buClr>
              <a:buNone/>
            </a:pPr>
            <a:endParaRPr lang="en-US" sz="2800" dirty="0">
              <a:solidFill>
                <a:srgbClr val="2B4A1D"/>
              </a:solidFill>
            </a:endParaRPr>
          </a:p>
          <a:p>
            <a:pPr marL="0" indent="0">
              <a:buClr>
                <a:srgbClr val="2B4A1D"/>
              </a:buClr>
              <a:buNone/>
            </a:pPr>
            <a:endParaRPr lang="en-US" sz="3200" dirty="0">
              <a:solidFill>
                <a:srgbClr val="2B4A1D"/>
              </a:solidFill>
            </a:endParaRPr>
          </a:p>
        </p:txBody>
      </p:sp>
      <p:pic>
        <p:nvPicPr>
          <p:cNvPr id="11" name="Picture 10" descr="Brown arrowhead logo, point down. At top right, white text, National Park Service. At left, a tall tree. At bottom, a white bison stands on a green field ending in a distant tree line, a white lake at right. A snow-capped mountain towers behind. ">
            <a:extLst>
              <a:ext uri="{FF2B5EF4-FFF2-40B4-BE49-F238E27FC236}">
                <a16:creationId xmlns:a16="http://schemas.microsoft.com/office/drawing/2014/main" id="{2F19D990-06F7-4DD6-8FED-FD14B39A101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39108" y="164019"/>
            <a:ext cx="1196726" cy="1558137"/>
          </a:xfrm>
          <a:prstGeom prst="rect">
            <a:avLst/>
          </a:prstGeom>
        </p:spPr>
      </p:pic>
      <p:sp>
        <p:nvSpPr>
          <p:cNvPr id="16" name="Rectangle 15">
            <a:extLst>
              <a:ext uri="{FF2B5EF4-FFF2-40B4-BE49-F238E27FC236}">
                <a16:creationId xmlns:a16="http://schemas.microsoft.com/office/drawing/2014/main" id="{E31EF259-9DC5-4F1A-A17E-67D957DE2627}"/>
              </a:ext>
              <a:ext uri="{C183D7F6-B498-43B3-948B-1728B52AA6E4}">
                <adec:decorative xmlns:adec="http://schemas.microsoft.com/office/drawing/2017/decorative" val="1"/>
              </a:ext>
            </a:extLst>
          </p:cNvPr>
          <p:cNvSpPr/>
          <p:nvPr/>
        </p:nvSpPr>
        <p:spPr>
          <a:xfrm>
            <a:off x="0" y="6335486"/>
            <a:ext cx="12192000" cy="522514"/>
          </a:xfrm>
          <a:prstGeom prst="rect">
            <a:avLst/>
          </a:prstGeom>
          <a:solidFill>
            <a:srgbClr val="2B4A1D"/>
          </a:solidFill>
          <a:ln>
            <a:solidFill>
              <a:srgbClr val="2B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Tree>
    <p:extLst>
      <p:ext uri="{BB962C8B-B14F-4D97-AF65-F5344CB8AC3E}">
        <p14:creationId xmlns:p14="http://schemas.microsoft.com/office/powerpoint/2010/main" val="246507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descr="Green overbar with text box">
            <a:extLst>
              <a:ext uri="{FF2B5EF4-FFF2-40B4-BE49-F238E27FC236}">
                <a16:creationId xmlns:a16="http://schemas.microsoft.com/office/drawing/2014/main" id="{7BE0DBAA-1949-411E-890F-495658A13CF0}"/>
              </a:ext>
            </a:extLst>
          </p:cNvPr>
          <p:cNvSpPr>
            <a:spLocks noGrp="1"/>
          </p:cNvSpPr>
          <p:nvPr>
            <p:ph type="title" idx="4294967295"/>
          </p:nvPr>
        </p:nvSpPr>
        <p:spPr>
          <a:xfrm>
            <a:off x="0" y="-207698"/>
            <a:ext cx="12192000" cy="996044"/>
          </a:xfrm>
          <a:prstGeom prst="rect">
            <a:avLst/>
          </a:prstGeom>
          <a:solidFill>
            <a:srgbClr val="2B4A1D"/>
          </a:solidFill>
          <a:ln w="12700" cap="flat" cmpd="sng" algn="ctr">
            <a:solidFill>
              <a:srgbClr val="2B4A1D"/>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lt1"/>
                </a:solidFill>
                <a:effectLst/>
                <a:uLnTx/>
                <a:uFillTx/>
                <a:latin typeface="+mn-lt"/>
                <a:ea typeface="+mn-ea"/>
                <a:cs typeface="+mn-cs"/>
              </a:rPr>
              <a:t> </a:t>
            </a:r>
            <a:r>
              <a:rPr kumimoji="0" lang="en-US" sz="4000" b="0" i="0" u="none" strike="noStrike" kern="1200" cap="none" spc="0" normalizeH="0" baseline="0" noProof="0" dirty="0">
                <a:ln>
                  <a:noFill/>
                </a:ln>
                <a:solidFill>
                  <a:schemeClr val="lt1"/>
                </a:solidFill>
                <a:effectLst/>
                <a:uLnTx/>
                <a:uFillTx/>
                <a:latin typeface="Frutiger LT Std 45 Light" panose="020B0402020204020204" pitchFamily="34" charset="0"/>
                <a:ea typeface="+mn-ea"/>
                <a:cs typeface="+mn-cs"/>
              </a:rPr>
              <a:t>Eligible Applicants</a:t>
            </a:r>
          </a:p>
        </p:txBody>
      </p:sp>
      <p:sp>
        <p:nvSpPr>
          <p:cNvPr id="3" name="Content Placeholder 2">
            <a:extLst>
              <a:ext uri="{FF2B5EF4-FFF2-40B4-BE49-F238E27FC236}">
                <a16:creationId xmlns:a16="http://schemas.microsoft.com/office/drawing/2014/main" id="{C85FAAB3-9CD6-44DF-B4E5-72ED24056A54}"/>
              </a:ext>
            </a:extLst>
          </p:cNvPr>
          <p:cNvSpPr>
            <a:spLocks noGrp="1"/>
          </p:cNvSpPr>
          <p:nvPr>
            <p:ph idx="1"/>
          </p:nvPr>
        </p:nvSpPr>
        <p:spPr>
          <a:xfrm>
            <a:off x="508719" y="1412673"/>
            <a:ext cx="10885421" cy="4432315"/>
          </a:xfrm>
        </p:spPr>
        <p:txBody>
          <a:bodyPr>
            <a:normAutofit/>
          </a:bodyPr>
          <a:lstStyle/>
          <a:p>
            <a:pPr lvl="0"/>
            <a:r>
              <a:rPr lang="en-US" dirty="0"/>
              <a:t>State and local governments</a:t>
            </a:r>
          </a:p>
          <a:p>
            <a:pPr lvl="0"/>
            <a:r>
              <a:rPr lang="en-US" dirty="0"/>
              <a:t>Public and private institutes of higher education </a:t>
            </a:r>
          </a:p>
          <a:p>
            <a:pPr lvl="0"/>
            <a:r>
              <a:rPr lang="en-US" dirty="0"/>
              <a:t>Nonprofits having a 501(c)(3) status </a:t>
            </a:r>
          </a:p>
          <a:p>
            <a:pPr lvl="0"/>
            <a:r>
              <a:rPr lang="en-US" dirty="0"/>
              <a:t>Federally recognized Native American tribal governments, other Native American tribal organizations, and Native Hawaiian Organizations</a:t>
            </a:r>
          </a:p>
          <a:p>
            <a:pPr marL="457200" lvl="1" indent="0">
              <a:buClr>
                <a:srgbClr val="2B4A1D"/>
              </a:buClr>
              <a:buNone/>
            </a:pPr>
            <a:endParaRPr lang="en-US" sz="2800" dirty="0">
              <a:solidFill>
                <a:srgbClr val="2B4A1D"/>
              </a:solidFill>
            </a:endParaRPr>
          </a:p>
          <a:p>
            <a:pPr marL="0" indent="0">
              <a:buClr>
                <a:srgbClr val="2B4A1D"/>
              </a:buClr>
              <a:buNone/>
            </a:pPr>
            <a:endParaRPr lang="en-US" sz="3200" dirty="0">
              <a:solidFill>
                <a:srgbClr val="2B4A1D"/>
              </a:solidFill>
            </a:endParaRPr>
          </a:p>
        </p:txBody>
      </p:sp>
      <p:pic>
        <p:nvPicPr>
          <p:cNvPr id="11" name="Picture 10" descr="Brown arrowhead logo, point down. At top right, white text, National Park Service. At left, a tall tree. At bottom, a white bison stands on a green field ending in a distant tree line, a white lake at right. A snow-capped mountain towers behind. ">
            <a:extLst>
              <a:ext uri="{FF2B5EF4-FFF2-40B4-BE49-F238E27FC236}">
                <a16:creationId xmlns:a16="http://schemas.microsoft.com/office/drawing/2014/main" id="{2F19D990-06F7-4DD6-8FED-FD14B39A101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39108" y="164019"/>
            <a:ext cx="1196726" cy="1558137"/>
          </a:xfrm>
          <a:prstGeom prst="rect">
            <a:avLst/>
          </a:prstGeom>
        </p:spPr>
      </p:pic>
      <p:sp>
        <p:nvSpPr>
          <p:cNvPr id="16" name="Rectangle 15">
            <a:extLst>
              <a:ext uri="{FF2B5EF4-FFF2-40B4-BE49-F238E27FC236}">
                <a16:creationId xmlns:a16="http://schemas.microsoft.com/office/drawing/2014/main" id="{E31EF259-9DC5-4F1A-A17E-67D957DE2627}"/>
              </a:ext>
              <a:ext uri="{C183D7F6-B498-43B3-948B-1728B52AA6E4}">
                <adec:decorative xmlns:adec="http://schemas.microsoft.com/office/drawing/2017/decorative" val="1"/>
              </a:ext>
            </a:extLst>
          </p:cNvPr>
          <p:cNvSpPr/>
          <p:nvPr/>
        </p:nvSpPr>
        <p:spPr>
          <a:xfrm>
            <a:off x="0" y="6335486"/>
            <a:ext cx="12192000" cy="522514"/>
          </a:xfrm>
          <a:prstGeom prst="rect">
            <a:avLst/>
          </a:prstGeom>
          <a:solidFill>
            <a:srgbClr val="2B4A1D"/>
          </a:solidFill>
          <a:ln>
            <a:solidFill>
              <a:srgbClr val="2B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Tree>
    <p:extLst>
      <p:ext uri="{BB962C8B-B14F-4D97-AF65-F5344CB8AC3E}">
        <p14:creationId xmlns:p14="http://schemas.microsoft.com/office/powerpoint/2010/main" val="332111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E0DBAA-1949-411E-890F-495658A13CF0}"/>
              </a:ext>
              <a:ext uri="{C183D7F6-B498-43B3-948B-1728B52AA6E4}">
                <adec:decorative xmlns:adec="http://schemas.microsoft.com/office/drawing/2017/decorative" val="0"/>
              </a:ext>
            </a:extLst>
          </p:cNvPr>
          <p:cNvSpPr>
            <a:spLocks noGrp="1"/>
          </p:cNvSpPr>
          <p:nvPr>
            <p:ph type="title" idx="4294967295"/>
          </p:nvPr>
        </p:nvSpPr>
        <p:spPr>
          <a:xfrm>
            <a:off x="0" y="0"/>
            <a:ext cx="12192000" cy="996044"/>
          </a:xfrm>
          <a:prstGeom prst="rect">
            <a:avLst/>
          </a:prstGeom>
          <a:solidFill>
            <a:srgbClr val="2B4A1D"/>
          </a:solidFill>
          <a:ln w="12700" cap="flat" cmpd="sng" algn="ctr">
            <a:solidFill>
              <a:srgbClr val="2B4A1D"/>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latin typeface="Frutiger LT Std 45 Light" panose="020B0402020204020204" pitchFamily="34" charset="0"/>
              </a:rPr>
              <a:t> North Carolina Revisited</a:t>
            </a:r>
            <a:endParaRPr kumimoji="0" lang="en-US" sz="4000" b="0" i="0" u="none" strike="noStrike" kern="1200" cap="none" spc="0" normalizeH="0" baseline="0" noProof="0" dirty="0">
              <a:ln>
                <a:noFill/>
              </a:ln>
              <a:solidFill>
                <a:schemeClr val="lt1"/>
              </a:solidFill>
              <a:effectLst/>
              <a:uLnTx/>
              <a:uFillTx/>
              <a:latin typeface="Frutiger LT Std 45 Light" panose="020B0402020204020204" pitchFamily="34" charset="0"/>
              <a:ea typeface="+mn-ea"/>
              <a:cs typeface="+mn-cs"/>
            </a:endParaRPr>
          </a:p>
        </p:txBody>
      </p:sp>
      <p:sp>
        <p:nvSpPr>
          <p:cNvPr id="12" name="Content Placeholder 2">
            <a:extLst>
              <a:ext uri="{FF2B5EF4-FFF2-40B4-BE49-F238E27FC236}">
                <a16:creationId xmlns:a16="http://schemas.microsoft.com/office/drawing/2014/main" id="{16E5EB27-64A5-4A3D-B027-C16979229B12}"/>
              </a:ext>
            </a:extLst>
          </p:cNvPr>
          <p:cNvSpPr txBox="1">
            <a:spLocks/>
          </p:cNvSpPr>
          <p:nvPr/>
        </p:nvSpPr>
        <p:spPr>
          <a:xfrm>
            <a:off x="1" y="996044"/>
            <a:ext cx="6595386" cy="5339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Preservation Planning Grant (2019)</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The US Colored Troops and North Carolina’s Civil War Battlefields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Recipient</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North Carolina Department of Natural &amp; Cultural Resources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Project Highlights: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This project is focused on researching the movement and impacts of the USCT at 20 Civil War battlefields in North Carolina and using that research in future preservation planning and interpretation across the state.</a:t>
            </a:r>
            <a:endParaRPr kumimoji="0" lang="en-US" sz="2600" b="0" i="0" u="none" strike="noStrike" kern="1200" cap="none" spc="0" normalizeH="0" baseline="0" noProof="0" dirty="0">
              <a:ln>
                <a:noFill/>
              </a:ln>
              <a:solidFill>
                <a:srgbClr val="2B4A1D"/>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2B4A1D"/>
              </a:solidFill>
              <a:effectLst/>
              <a:uLnTx/>
              <a:uFillTx/>
              <a:latin typeface="Calibri" panose="020F0502020204030204"/>
              <a:ea typeface="+mn-ea"/>
              <a:cs typeface="+mn-cs"/>
            </a:endParaRPr>
          </a:p>
        </p:txBody>
      </p:sp>
      <p:pic>
        <p:nvPicPr>
          <p:cNvPr id="2" name="Picture 1" descr="Black and white photograph of African American Civil War soldiers&#10;">
            <a:extLst>
              <a:ext uri="{FF2B5EF4-FFF2-40B4-BE49-F238E27FC236}">
                <a16:creationId xmlns:a16="http://schemas.microsoft.com/office/drawing/2014/main" id="{53E56E3E-6318-4F36-B598-96F9DD890401}"/>
              </a:ext>
            </a:extLst>
          </p:cNvPr>
          <p:cNvPicPr>
            <a:picLocks noChangeAspect="1"/>
          </p:cNvPicPr>
          <p:nvPr/>
        </p:nvPicPr>
        <p:blipFill>
          <a:blip r:embed="rId3"/>
          <a:stretch>
            <a:fillRect/>
          </a:stretch>
        </p:blipFill>
        <p:spPr>
          <a:xfrm>
            <a:off x="6595387" y="996044"/>
            <a:ext cx="5596613" cy="5547841"/>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2F19D990-06F7-4DD6-8FED-FD14B39A1011}"/>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39108" y="164019"/>
            <a:ext cx="1196726" cy="1558137"/>
          </a:xfrm>
          <a:prstGeom prst="rect">
            <a:avLst/>
          </a:prstGeom>
        </p:spPr>
      </p:pic>
      <p:sp>
        <p:nvSpPr>
          <p:cNvPr id="8" name="Rectangle 7">
            <a:extLst>
              <a:ext uri="{FF2B5EF4-FFF2-40B4-BE49-F238E27FC236}">
                <a16:creationId xmlns:a16="http://schemas.microsoft.com/office/drawing/2014/main" id="{46C501E7-3E1A-41A1-AD2E-8201E6C0BE2E}"/>
              </a:ext>
              <a:ext uri="{C183D7F6-B498-43B3-948B-1728B52AA6E4}">
                <adec:decorative xmlns:adec="http://schemas.microsoft.com/office/drawing/2017/decorative" val="1"/>
              </a:ext>
            </a:extLst>
          </p:cNvPr>
          <p:cNvSpPr/>
          <p:nvPr/>
        </p:nvSpPr>
        <p:spPr>
          <a:xfrm>
            <a:off x="0" y="6335486"/>
            <a:ext cx="12192000" cy="522514"/>
          </a:xfrm>
          <a:prstGeom prst="rect">
            <a:avLst/>
          </a:prstGeom>
          <a:solidFill>
            <a:srgbClr val="2B4A1D"/>
          </a:solidFill>
          <a:ln>
            <a:solidFill>
              <a:srgbClr val="2B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86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descr="Green overbar with text box">
            <a:extLst>
              <a:ext uri="{FF2B5EF4-FFF2-40B4-BE49-F238E27FC236}">
                <a16:creationId xmlns:a16="http://schemas.microsoft.com/office/drawing/2014/main" id="{7BE0DBAA-1949-411E-890F-495658A13CF0}"/>
              </a:ext>
            </a:extLst>
          </p:cNvPr>
          <p:cNvSpPr>
            <a:spLocks noGrp="1"/>
          </p:cNvSpPr>
          <p:nvPr>
            <p:ph type="title" idx="4294967295"/>
          </p:nvPr>
        </p:nvSpPr>
        <p:spPr>
          <a:xfrm>
            <a:off x="0" y="-207698"/>
            <a:ext cx="12192000" cy="996044"/>
          </a:xfrm>
          <a:prstGeom prst="rect">
            <a:avLst/>
          </a:prstGeom>
          <a:solidFill>
            <a:srgbClr val="2B4A1D"/>
          </a:solidFill>
          <a:ln w="12700" cap="flat" cmpd="sng" algn="ctr">
            <a:solidFill>
              <a:srgbClr val="2B4A1D"/>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lt1"/>
                </a:solidFill>
                <a:effectLst/>
                <a:uLnTx/>
                <a:uFillTx/>
                <a:latin typeface="+mn-lt"/>
                <a:ea typeface="+mn-ea"/>
                <a:cs typeface="+mn-cs"/>
              </a:rPr>
              <a:t> </a:t>
            </a:r>
            <a:r>
              <a:rPr kumimoji="0" lang="en-US" sz="4000" b="0" i="0" u="none" strike="noStrike" kern="1200" cap="none" spc="0" normalizeH="0" baseline="0" noProof="0" dirty="0">
                <a:ln>
                  <a:noFill/>
                </a:ln>
                <a:solidFill>
                  <a:schemeClr val="lt1"/>
                </a:solidFill>
                <a:effectLst/>
                <a:uLnTx/>
                <a:uFillTx/>
                <a:latin typeface="Frutiger LT Std 45 Light" panose="020B0402020204020204" pitchFamily="34" charset="0"/>
                <a:ea typeface="+mn-ea"/>
                <a:cs typeface="+mn-cs"/>
              </a:rPr>
              <a:t>How to Apply</a:t>
            </a:r>
          </a:p>
        </p:txBody>
      </p:sp>
      <p:sp>
        <p:nvSpPr>
          <p:cNvPr id="3" name="Content Placeholder 2">
            <a:extLst>
              <a:ext uri="{FF2B5EF4-FFF2-40B4-BE49-F238E27FC236}">
                <a16:creationId xmlns:a16="http://schemas.microsoft.com/office/drawing/2014/main" id="{C85FAAB3-9CD6-44DF-B4E5-72ED24056A54}"/>
              </a:ext>
            </a:extLst>
          </p:cNvPr>
          <p:cNvSpPr>
            <a:spLocks noGrp="1"/>
          </p:cNvSpPr>
          <p:nvPr>
            <p:ph idx="1"/>
          </p:nvPr>
        </p:nvSpPr>
        <p:spPr>
          <a:xfrm>
            <a:off x="508719" y="1412673"/>
            <a:ext cx="10885421" cy="4432315"/>
          </a:xfrm>
        </p:spPr>
        <p:txBody>
          <a:bodyPr>
            <a:normAutofit/>
          </a:bodyPr>
          <a:lstStyle/>
          <a:p>
            <a:pPr>
              <a:buClr>
                <a:srgbClr val="2B4A1D"/>
              </a:buClr>
            </a:pPr>
            <a:r>
              <a:rPr lang="en-US" sz="3200" dirty="0">
                <a:solidFill>
                  <a:schemeClr val="tx1">
                    <a:lumMod val="75000"/>
                    <a:lumOff val="25000"/>
                  </a:schemeClr>
                </a:solidFill>
                <a:latin typeface="Frutiger LT Std 45 Light" panose="020B0402020204020204" pitchFamily="34" charset="0"/>
              </a:rPr>
              <a:t>Search on Grants.gov: CFDA #15.926, or program name</a:t>
            </a:r>
          </a:p>
          <a:p>
            <a:pPr>
              <a:buClr>
                <a:srgbClr val="2B4A1D"/>
              </a:buClr>
            </a:pPr>
            <a:r>
              <a:rPr lang="en-US" sz="3200" dirty="0">
                <a:solidFill>
                  <a:schemeClr val="tx1">
                    <a:lumMod val="75000"/>
                    <a:lumOff val="25000"/>
                  </a:schemeClr>
                </a:solidFill>
                <a:latin typeface="Frutiger LT Std 45 Light" panose="020B0402020204020204" pitchFamily="34" charset="0"/>
              </a:rPr>
              <a:t>Download application package from Grants.gov: </a:t>
            </a:r>
          </a:p>
          <a:p>
            <a:pPr lvl="1">
              <a:buClr>
                <a:srgbClr val="2B4A1D"/>
              </a:buClr>
            </a:pPr>
            <a:r>
              <a:rPr lang="en-US" sz="2800" dirty="0">
                <a:solidFill>
                  <a:schemeClr val="tx1">
                    <a:lumMod val="75000"/>
                    <a:lumOff val="25000"/>
                  </a:schemeClr>
                </a:solidFill>
                <a:latin typeface="Frutiger LT Std 45 Light" panose="020B0402020204020204" pitchFamily="34" charset="0"/>
              </a:rPr>
              <a:t>Notice of Funding Opportunity (NOFO)</a:t>
            </a:r>
          </a:p>
          <a:p>
            <a:pPr lvl="1">
              <a:buClr>
                <a:srgbClr val="2B4A1D"/>
              </a:buClr>
            </a:pPr>
            <a:r>
              <a:rPr lang="en-US" sz="2800" dirty="0">
                <a:solidFill>
                  <a:schemeClr val="tx1">
                    <a:lumMod val="75000"/>
                    <a:lumOff val="25000"/>
                  </a:schemeClr>
                </a:solidFill>
                <a:latin typeface="Frutiger LT Std 45 Light" panose="020B0402020204020204" pitchFamily="34" charset="0"/>
              </a:rPr>
              <a:t>Standard application forms</a:t>
            </a:r>
          </a:p>
          <a:p>
            <a:pPr>
              <a:buClr>
                <a:srgbClr val="2B4A1D"/>
              </a:buClr>
            </a:pPr>
            <a:r>
              <a:rPr lang="en-US" sz="3200" dirty="0">
                <a:solidFill>
                  <a:schemeClr val="tx1">
                    <a:lumMod val="75000"/>
                    <a:lumOff val="25000"/>
                  </a:schemeClr>
                </a:solidFill>
                <a:latin typeface="Frutiger LT Std 45 Light" panose="020B0402020204020204" pitchFamily="34" charset="0"/>
              </a:rPr>
              <a:t>Complete and submit through Grants.gov Workspace</a:t>
            </a:r>
          </a:p>
        </p:txBody>
      </p:sp>
      <p:pic>
        <p:nvPicPr>
          <p:cNvPr id="11" name="Picture 10" descr="Brown arrowhead logo, point down. At top right, white text, National Park Service. At left, a tall tree. At bottom, a white bison stands on a green field ending in a distant tree line, a white lake at right. A snow-capped mountain towers behind. ">
            <a:extLst>
              <a:ext uri="{FF2B5EF4-FFF2-40B4-BE49-F238E27FC236}">
                <a16:creationId xmlns:a16="http://schemas.microsoft.com/office/drawing/2014/main" id="{2F19D990-06F7-4DD6-8FED-FD14B39A101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39108" y="164019"/>
            <a:ext cx="1196726" cy="1558137"/>
          </a:xfrm>
          <a:prstGeom prst="rect">
            <a:avLst/>
          </a:prstGeom>
        </p:spPr>
      </p:pic>
      <p:sp>
        <p:nvSpPr>
          <p:cNvPr id="16" name="Rectangle 15">
            <a:extLst>
              <a:ext uri="{FF2B5EF4-FFF2-40B4-BE49-F238E27FC236}">
                <a16:creationId xmlns:a16="http://schemas.microsoft.com/office/drawing/2014/main" id="{E31EF259-9DC5-4F1A-A17E-67D957DE2627}"/>
              </a:ext>
              <a:ext uri="{C183D7F6-B498-43B3-948B-1728B52AA6E4}">
                <adec:decorative xmlns:adec="http://schemas.microsoft.com/office/drawing/2017/decorative" val="1"/>
              </a:ext>
            </a:extLst>
          </p:cNvPr>
          <p:cNvSpPr/>
          <p:nvPr/>
        </p:nvSpPr>
        <p:spPr>
          <a:xfrm>
            <a:off x="0" y="6335486"/>
            <a:ext cx="12192000" cy="522514"/>
          </a:xfrm>
          <a:prstGeom prst="rect">
            <a:avLst/>
          </a:prstGeom>
          <a:solidFill>
            <a:srgbClr val="2B4A1D"/>
          </a:solidFill>
          <a:ln>
            <a:solidFill>
              <a:srgbClr val="2B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Tree>
    <p:extLst>
      <p:ext uri="{BB962C8B-B14F-4D97-AF65-F5344CB8AC3E}">
        <p14:creationId xmlns:p14="http://schemas.microsoft.com/office/powerpoint/2010/main" val="142710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descr="Green overbar with text box">
            <a:extLst>
              <a:ext uri="{FF2B5EF4-FFF2-40B4-BE49-F238E27FC236}">
                <a16:creationId xmlns:a16="http://schemas.microsoft.com/office/drawing/2014/main" id="{7BE0DBAA-1949-411E-890F-495658A13CF0}"/>
              </a:ext>
            </a:extLst>
          </p:cNvPr>
          <p:cNvSpPr>
            <a:spLocks noGrp="1"/>
          </p:cNvSpPr>
          <p:nvPr>
            <p:ph type="title" idx="4294967295"/>
          </p:nvPr>
        </p:nvSpPr>
        <p:spPr>
          <a:xfrm>
            <a:off x="0" y="-207698"/>
            <a:ext cx="12192000" cy="996044"/>
          </a:xfrm>
          <a:prstGeom prst="rect">
            <a:avLst/>
          </a:prstGeom>
          <a:solidFill>
            <a:srgbClr val="2B4A1D"/>
          </a:solidFill>
          <a:ln w="12700" cap="flat" cmpd="sng" algn="ctr">
            <a:solidFill>
              <a:srgbClr val="2B4A1D"/>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lt1"/>
                </a:solidFill>
                <a:effectLst/>
                <a:uLnTx/>
                <a:uFillTx/>
                <a:latin typeface="+mn-lt"/>
                <a:ea typeface="+mn-ea"/>
                <a:cs typeface="+mn-cs"/>
              </a:rPr>
              <a:t> </a:t>
            </a:r>
            <a:r>
              <a:rPr kumimoji="0" lang="en-US" sz="4000" b="0" i="0" u="none" strike="noStrike" kern="1200" cap="none" spc="0" normalizeH="0" baseline="0" noProof="0" dirty="0">
                <a:ln>
                  <a:noFill/>
                </a:ln>
                <a:solidFill>
                  <a:schemeClr val="lt1"/>
                </a:solidFill>
                <a:effectLst/>
                <a:uLnTx/>
                <a:uFillTx/>
                <a:latin typeface="Frutiger LT Std 45 Light" panose="020B0402020204020204" pitchFamily="34" charset="0"/>
                <a:ea typeface="+mn-ea"/>
                <a:cs typeface="+mn-cs"/>
              </a:rPr>
              <a:t>Application Components</a:t>
            </a:r>
          </a:p>
        </p:txBody>
      </p:sp>
      <p:sp>
        <p:nvSpPr>
          <p:cNvPr id="3" name="Content Placeholder 2">
            <a:extLst>
              <a:ext uri="{FF2B5EF4-FFF2-40B4-BE49-F238E27FC236}">
                <a16:creationId xmlns:a16="http://schemas.microsoft.com/office/drawing/2014/main" id="{C85FAAB3-9CD6-44DF-B4E5-72ED24056A54}"/>
              </a:ext>
            </a:extLst>
          </p:cNvPr>
          <p:cNvSpPr>
            <a:spLocks noGrp="1"/>
          </p:cNvSpPr>
          <p:nvPr>
            <p:ph idx="1"/>
          </p:nvPr>
        </p:nvSpPr>
        <p:spPr>
          <a:xfrm>
            <a:off x="609600" y="788346"/>
            <a:ext cx="11582400" cy="5547140"/>
          </a:xfrm>
        </p:spPr>
        <p:txBody>
          <a:bodyPr vert="horz" lIns="91440" tIns="45720" rIns="91440" bIns="45720" rtlCol="0" anchor="t">
            <a:normAutofit/>
          </a:bodyPr>
          <a:lstStyle/>
          <a:p>
            <a:endParaRPr lang="en-US" dirty="0"/>
          </a:p>
          <a:p>
            <a:r>
              <a:rPr lang="en-US" dirty="0"/>
              <a:t>Grants.gov standard forms: </a:t>
            </a:r>
          </a:p>
          <a:p>
            <a:pPr marL="457200" lvl="1" indent="0">
              <a:buNone/>
            </a:pPr>
            <a:r>
              <a:rPr lang="en-US" dirty="0"/>
              <a:t>SF-424 - Application for Financial Assistance </a:t>
            </a:r>
          </a:p>
          <a:p>
            <a:pPr marL="457200" lvl="1" indent="0">
              <a:buNone/>
            </a:pPr>
            <a:r>
              <a:rPr lang="en-US" dirty="0"/>
              <a:t>SF-424A - Budget Information – Non-Construction Programs</a:t>
            </a:r>
          </a:p>
          <a:p>
            <a:pPr marL="457200" lvl="1" indent="0">
              <a:buNone/>
            </a:pPr>
            <a:r>
              <a:rPr lang="en-US" dirty="0"/>
              <a:t>SF-424B - Assurances – Non-Construction Programs</a:t>
            </a:r>
          </a:p>
          <a:p>
            <a:pPr marL="457200" lvl="1" indent="0">
              <a:buNone/>
            </a:pPr>
            <a:r>
              <a:rPr lang="en-US" dirty="0"/>
              <a:t>SF-LLL – Disclosure of Lobbying Activities??? </a:t>
            </a:r>
          </a:p>
          <a:p>
            <a:r>
              <a:rPr lang="en-US" dirty="0"/>
              <a:t>Project Narrative</a:t>
            </a:r>
          </a:p>
          <a:p>
            <a:r>
              <a:rPr lang="en-US" dirty="0"/>
              <a:t>Budget Narrative</a:t>
            </a:r>
          </a:p>
          <a:p>
            <a:r>
              <a:rPr lang="en-US" dirty="0"/>
              <a:t>Map </a:t>
            </a:r>
          </a:p>
          <a:p>
            <a:r>
              <a:rPr lang="en-US" dirty="0"/>
              <a:t>Indirect Cost Rate Agreement, if applicable</a:t>
            </a:r>
          </a:p>
          <a:p>
            <a:r>
              <a:rPr lang="en-US" dirty="0"/>
              <a:t>Other supporting documents</a:t>
            </a:r>
          </a:p>
          <a:p>
            <a:pPr marL="457200" lvl="1" indent="0">
              <a:buClr>
                <a:srgbClr val="2B4A1D"/>
              </a:buClr>
              <a:buNone/>
            </a:pPr>
            <a:endParaRPr lang="en-US" sz="2800" dirty="0">
              <a:solidFill>
                <a:srgbClr val="2B4A1D"/>
              </a:solidFill>
            </a:endParaRPr>
          </a:p>
          <a:p>
            <a:pPr marL="0" indent="0">
              <a:buClr>
                <a:srgbClr val="2B4A1D"/>
              </a:buClr>
              <a:buNone/>
            </a:pPr>
            <a:endParaRPr lang="en-US" sz="3200" dirty="0">
              <a:solidFill>
                <a:srgbClr val="2B4A1D"/>
              </a:solidFill>
            </a:endParaRPr>
          </a:p>
        </p:txBody>
      </p:sp>
      <p:pic>
        <p:nvPicPr>
          <p:cNvPr id="11" name="Picture 10" descr="Brown arrowhead logo, point down. At top right, white text, National Park Service. At left, a tall tree. At bottom, a white bison stands on a green field ending in a distant tree line, a white lake at right. A snow-capped mountain towers behind. ">
            <a:extLst>
              <a:ext uri="{FF2B5EF4-FFF2-40B4-BE49-F238E27FC236}">
                <a16:creationId xmlns:a16="http://schemas.microsoft.com/office/drawing/2014/main" id="{2F19D990-06F7-4DD6-8FED-FD14B39A101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39108" y="164019"/>
            <a:ext cx="1196726" cy="1558137"/>
          </a:xfrm>
          <a:prstGeom prst="rect">
            <a:avLst/>
          </a:prstGeom>
        </p:spPr>
      </p:pic>
      <p:sp>
        <p:nvSpPr>
          <p:cNvPr id="16" name="Rectangle 15">
            <a:extLst>
              <a:ext uri="{FF2B5EF4-FFF2-40B4-BE49-F238E27FC236}">
                <a16:creationId xmlns:a16="http://schemas.microsoft.com/office/drawing/2014/main" id="{E31EF259-9DC5-4F1A-A17E-67D957DE2627}"/>
              </a:ext>
              <a:ext uri="{C183D7F6-B498-43B3-948B-1728B52AA6E4}">
                <adec:decorative xmlns:adec="http://schemas.microsoft.com/office/drawing/2017/decorative" val="1"/>
              </a:ext>
            </a:extLst>
          </p:cNvPr>
          <p:cNvSpPr/>
          <p:nvPr/>
        </p:nvSpPr>
        <p:spPr>
          <a:xfrm>
            <a:off x="0" y="6335486"/>
            <a:ext cx="12192000" cy="522514"/>
          </a:xfrm>
          <a:prstGeom prst="rect">
            <a:avLst/>
          </a:prstGeom>
          <a:solidFill>
            <a:srgbClr val="2B4A1D"/>
          </a:solidFill>
          <a:ln>
            <a:solidFill>
              <a:srgbClr val="2B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Tree>
    <p:extLst>
      <p:ext uri="{BB962C8B-B14F-4D97-AF65-F5344CB8AC3E}">
        <p14:creationId xmlns:p14="http://schemas.microsoft.com/office/powerpoint/2010/main" val="389237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E0DBAA-1949-411E-890F-495658A13CF0}"/>
              </a:ext>
              <a:ext uri="{C183D7F6-B498-43B3-948B-1728B52AA6E4}">
                <adec:decorative xmlns:adec="http://schemas.microsoft.com/office/drawing/2017/decorative" val="1"/>
              </a:ext>
            </a:extLst>
          </p:cNvPr>
          <p:cNvSpPr>
            <a:spLocks noGrp="1"/>
          </p:cNvSpPr>
          <p:nvPr>
            <p:ph type="title" idx="4294967295"/>
          </p:nvPr>
        </p:nvSpPr>
        <p:spPr>
          <a:xfrm>
            <a:off x="0" y="-207698"/>
            <a:ext cx="12192000" cy="996044"/>
          </a:xfrm>
          <a:prstGeom prst="rect">
            <a:avLst/>
          </a:prstGeom>
          <a:solidFill>
            <a:srgbClr val="2B4A1D"/>
          </a:solidFill>
          <a:ln w="12700" cap="flat" cmpd="sng" algn="ctr">
            <a:solidFill>
              <a:srgbClr val="2B4A1D"/>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lt1"/>
                </a:solidFill>
                <a:effectLst/>
                <a:uLnTx/>
                <a:uFillTx/>
                <a:latin typeface="Frutiger LT Std 45 Light" panose="020B0402020204020204" pitchFamily="34" charset="0"/>
                <a:ea typeface="+mn-ea"/>
                <a:cs typeface="+mn-cs"/>
              </a:rPr>
              <a:t>Merit Review: NOFO Section E </a:t>
            </a:r>
          </a:p>
        </p:txBody>
      </p:sp>
      <p:pic>
        <p:nvPicPr>
          <p:cNvPr id="11" name="Picture 10">
            <a:extLst>
              <a:ext uri="{FF2B5EF4-FFF2-40B4-BE49-F238E27FC236}">
                <a16:creationId xmlns:a16="http://schemas.microsoft.com/office/drawing/2014/main" id="{2F19D990-06F7-4DD6-8FED-FD14B39A1011}"/>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39108" y="164019"/>
            <a:ext cx="1196726" cy="1558137"/>
          </a:xfrm>
          <a:prstGeom prst="rect">
            <a:avLst/>
          </a:prstGeom>
        </p:spPr>
      </p:pic>
      <p:sp>
        <p:nvSpPr>
          <p:cNvPr id="16" name="Rectangle 15">
            <a:extLst>
              <a:ext uri="{FF2B5EF4-FFF2-40B4-BE49-F238E27FC236}">
                <a16:creationId xmlns:a16="http://schemas.microsoft.com/office/drawing/2014/main" id="{E31EF259-9DC5-4F1A-A17E-67D957DE2627}"/>
              </a:ext>
              <a:ext uri="{C183D7F6-B498-43B3-948B-1728B52AA6E4}">
                <adec:decorative xmlns:adec="http://schemas.microsoft.com/office/drawing/2017/decorative" val="1"/>
              </a:ext>
            </a:extLst>
          </p:cNvPr>
          <p:cNvSpPr/>
          <p:nvPr/>
        </p:nvSpPr>
        <p:spPr>
          <a:xfrm>
            <a:off x="0" y="6335486"/>
            <a:ext cx="12192000" cy="522514"/>
          </a:xfrm>
          <a:prstGeom prst="rect">
            <a:avLst/>
          </a:prstGeom>
          <a:solidFill>
            <a:srgbClr val="2B4A1D"/>
          </a:solidFill>
          <a:ln>
            <a:solidFill>
              <a:srgbClr val="2B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graphicFrame>
        <p:nvGraphicFramePr>
          <p:cNvPr id="5" name="Table 5">
            <a:extLst>
              <a:ext uri="{FF2B5EF4-FFF2-40B4-BE49-F238E27FC236}">
                <a16:creationId xmlns:a16="http://schemas.microsoft.com/office/drawing/2014/main" id="{E6D54855-E429-43BB-8584-0ACEC6124646}"/>
              </a:ext>
            </a:extLst>
          </p:cNvPr>
          <p:cNvGraphicFramePr>
            <a:graphicFrameLocks noGrp="1"/>
          </p:cNvGraphicFramePr>
          <p:nvPr>
            <p:ph idx="1"/>
            <p:extLst>
              <p:ext uri="{D42A27DB-BD31-4B8C-83A1-F6EECF244321}">
                <p14:modId xmlns:p14="http://schemas.microsoft.com/office/powerpoint/2010/main" val="3703387043"/>
              </p:ext>
            </p:extLst>
          </p:nvPr>
        </p:nvGraphicFramePr>
        <p:xfrm>
          <a:off x="1169894" y="1448473"/>
          <a:ext cx="9313048" cy="4293421"/>
        </p:xfrm>
        <a:graphic>
          <a:graphicData uri="http://schemas.openxmlformats.org/drawingml/2006/table">
            <a:tbl>
              <a:tblPr firstRow="1" bandRow="1">
                <a:tableStyleId>{68D230F3-CF80-4859-8CE7-A43EE81993B5}</a:tableStyleId>
              </a:tblPr>
              <a:tblGrid>
                <a:gridCol w="4656524">
                  <a:extLst>
                    <a:ext uri="{9D8B030D-6E8A-4147-A177-3AD203B41FA5}">
                      <a16:colId xmlns:a16="http://schemas.microsoft.com/office/drawing/2014/main" val="1812125132"/>
                    </a:ext>
                  </a:extLst>
                </a:gridCol>
                <a:gridCol w="4656524">
                  <a:extLst>
                    <a:ext uri="{9D8B030D-6E8A-4147-A177-3AD203B41FA5}">
                      <a16:colId xmlns:a16="http://schemas.microsoft.com/office/drawing/2014/main" val="166762831"/>
                    </a:ext>
                  </a:extLst>
                </a:gridCol>
              </a:tblGrid>
              <a:tr h="517571">
                <a:tc>
                  <a:txBody>
                    <a:bodyPr/>
                    <a:lstStyle/>
                    <a:p>
                      <a:r>
                        <a:rPr lang="en-US" dirty="0"/>
                        <a:t>Criteria</a:t>
                      </a:r>
                    </a:p>
                  </a:txBody>
                  <a:tcPr/>
                </a:tc>
                <a:tc>
                  <a:txBody>
                    <a:bodyPr/>
                    <a:lstStyle/>
                    <a:p>
                      <a:r>
                        <a:rPr lang="en-US" dirty="0"/>
                        <a:t>Value</a:t>
                      </a:r>
                    </a:p>
                  </a:txBody>
                  <a:tcPr/>
                </a:tc>
                <a:extLst>
                  <a:ext uri="{0D108BD9-81ED-4DB2-BD59-A6C34878D82A}">
                    <a16:rowId xmlns:a16="http://schemas.microsoft.com/office/drawing/2014/main" val="152939313"/>
                  </a:ext>
                </a:extLst>
              </a:tr>
              <a:tr h="517571">
                <a:tc>
                  <a:txBody>
                    <a:bodyPr/>
                    <a:lstStyle/>
                    <a:p>
                      <a:r>
                        <a:rPr lang="en-US" dirty="0"/>
                        <a:t>1. Preservation Opportunity</a:t>
                      </a:r>
                    </a:p>
                  </a:txBody>
                  <a:tcPr/>
                </a:tc>
                <a:tc>
                  <a:txBody>
                    <a:bodyPr/>
                    <a:lstStyle/>
                    <a:p>
                      <a:r>
                        <a:rPr lang="en-US" dirty="0"/>
                        <a:t>20 points</a:t>
                      </a:r>
                    </a:p>
                  </a:txBody>
                  <a:tcPr/>
                </a:tc>
                <a:extLst>
                  <a:ext uri="{0D108BD9-81ED-4DB2-BD59-A6C34878D82A}">
                    <a16:rowId xmlns:a16="http://schemas.microsoft.com/office/drawing/2014/main" val="3312369206"/>
                  </a:ext>
                </a:extLst>
              </a:tr>
              <a:tr h="517571">
                <a:tc>
                  <a:txBody>
                    <a:bodyPr/>
                    <a:lstStyle/>
                    <a:p>
                      <a:r>
                        <a:rPr lang="en-US" dirty="0"/>
                        <a:t>2. FY2021 Focus Areas</a:t>
                      </a:r>
                    </a:p>
                  </a:txBody>
                  <a:tcPr/>
                </a:tc>
                <a:tc>
                  <a:txBody>
                    <a:bodyPr/>
                    <a:lstStyle/>
                    <a:p>
                      <a:r>
                        <a:rPr lang="en-US" dirty="0"/>
                        <a:t>10 points</a:t>
                      </a:r>
                    </a:p>
                  </a:txBody>
                  <a:tcPr/>
                </a:tc>
                <a:extLst>
                  <a:ext uri="{0D108BD9-81ED-4DB2-BD59-A6C34878D82A}">
                    <a16:rowId xmlns:a16="http://schemas.microsoft.com/office/drawing/2014/main" val="4254645335"/>
                  </a:ext>
                </a:extLst>
              </a:tr>
              <a:tr h="517571">
                <a:tc>
                  <a:txBody>
                    <a:bodyPr/>
                    <a:lstStyle/>
                    <a:p>
                      <a:r>
                        <a:rPr lang="en-US" dirty="0"/>
                        <a:t>3. Objectives &amp; Activities</a:t>
                      </a:r>
                    </a:p>
                  </a:txBody>
                  <a:tcPr/>
                </a:tc>
                <a:tc>
                  <a:txBody>
                    <a:bodyPr/>
                    <a:lstStyle/>
                    <a:p>
                      <a:r>
                        <a:rPr lang="en-US" dirty="0"/>
                        <a:t>20 points</a:t>
                      </a:r>
                    </a:p>
                  </a:txBody>
                  <a:tcPr/>
                </a:tc>
                <a:extLst>
                  <a:ext uri="{0D108BD9-81ED-4DB2-BD59-A6C34878D82A}">
                    <a16:rowId xmlns:a16="http://schemas.microsoft.com/office/drawing/2014/main" val="1561295611"/>
                  </a:ext>
                </a:extLst>
              </a:tr>
              <a:tr h="517571">
                <a:tc>
                  <a:txBody>
                    <a:bodyPr/>
                    <a:lstStyle/>
                    <a:p>
                      <a:r>
                        <a:rPr lang="en-US" dirty="0"/>
                        <a:t>4. Administration &amp; Implementation</a:t>
                      </a:r>
                    </a:p>
                  </a:txBody>
                  <a:tcPr/>
                </a:tc>
                <a:tc>
                  <a:txBody>
                    <a:bodyPr/>
                    <a:lstStyle/>
                    <a:p>
                      <a:r>
                        <a:rPr lang="en-US" dirty="0"/>
                        <a:t>20 points</a:t>
                      </a:r>
                    </a:p>
                  </a:txBody>
                  <a:tcPr/>
                </a:tc>
                <a:extLst>
                  <a:ext uri="{0D108BD9-81ED-4DB2-BD59-A6C34878D82A}">
                    <a16:rowId xmlns:a16="http://schemas.microsoft.com/office/drawing/2014/main" val="1542759057"/>
                  </a:ext>
                </a:extLst>
              </a:tr>
              <a:tr h="511993">
                <a:tc>
                  <a:txBody>
                    <a:bodyPr/>
                    <a:lstStyle/>
                    <a:p>
                      <a:r>
                        <a:rPr lang="en-US" dirty="0"/>
                        <a:t>5. Partnerships &amp; Engagement</a:t>
                      </a:r>
                    </a:p>
                  </a:txBody>
                  <a:tcPr/>
                </a:tc>
                <a:tc>
                  <a:txBody>
                    <a:bodyPr/>
                    <a:lstStyle/>
                    <a:p>
                      <a:r>
                        <a:rPr lang="en-US" dirty="0"/>
                        <a:t>20 points</a:t>
                      </a:r>
                    </a:p>
                  </a:txBody>
                  <a:tcPr/>
                </a:tc>
                <a:extLst>
                  <a:ext uri="{0D108BD9-81ED-4DB2-BD59-A6C34878D82A}">
                    <a16:rowId xmlns:a16="http://schemas.microsoft.com/office/drawing/2014/main" val="3272491297"/>
                  </a:ext>
                </a:extLst>
              </a:tr>
              <a:tr h="683092">
                <a:tc>
                  <a:txBody>
                    <a:bodyPr/>
                    <a:lstStyle/>
                    <a:p>
                      <a:r>
                        <a:rPr lang="en-US" dirty="0"/>
                        <a:t>6. Secretary of the Interior Priorities</a:t>
                      </a:r>
                    </a:p>
                  </a:txBody>
                  <a:tcPr/>
                </a:tc>
                <a:tc>
                  <a:txBody>
                    <a:bodyPr/>
                    <a:lstStyle/>
                    <a:p>
                      <a:r>
                        <a:rPr lang="en-US" dirty="0"/>
                        <a:t>10 points</a:t>
                      </a:r>
                    </a:p>
                  </a:txBody>
                  <a:tcPr/>
                </a:tc>
                <a:extLst>
                  <a:ext uri="{0D108BD9-81ED-4DB2-BD59-A6C34878D82A}">
                    <a16:rowId xmlns:a16="http://schemas.microsoft.com/office/drawing/2014/main" val="1095141255"/>
                  </a:ext>
                </a:extLst>
              </a:tr>
              <a:tr h="510481">
                <a:tc>
                  <a:txBody>
                    <a:bodyPr/>
                    <a:lstStyle/>
                    <a:p>
                      <a:r>
                        <a:rPr lang="en-US" dirty="0"/>
                        <a:t>Highest Possible Total Score</a:t>
                      </a:r>
                      <a:endParaRPr lang="en-US" b="1" dirty="0"/>
                    </a:p>
                  </a:txBody>
                  <a:tcPr/>
                </a:tc>
                <a:tc>
                  <a:txBody>
                    <a:bodyPr/>
                    <a:lstStyle/>
                    <a:p>
                      <a:r>
                        <a:rPr lang="en-US" dirty="0"/>
                        <a:t>100 points</a:t>
                      </a:r>
                      <a:endParaRPr lang="en-US" b="1" dirty="0"/>
                    </a:p>
                  </a:txBody>
                  <a:tcPr/>
                </a:tc>
                <a:extLst>
                  <a:ext uri="{0D108BD9-81ED-4DB2-BD59-A6C34878D82A}">
                    <a16:rowId xmlns:a16="http://schemas.microsoft.com/office/drawing/2014/main" val="1998434755"/>
                  </a:ext>
                </a:extLst>
              </a:tr>
            </a:tbl>
          </a:graphicData>
        </a:graphic>
      </p:graphicFrame>
    </p:spTree>
    <p:extLst>
      <p:ext uri="{BB962C8B-B14F-4D97-AF65-F5344CB8AC3E}">
        <p14:creationId xmlns:p14="http://schemas.microsoft.com/office/powerpoint/2010/main" val="428076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descr="Green overbar with text box">
            <a:extLst>
              <a:ext uri="{FF2B5EF4-FFF2-40B4-BE49-F238E27FC236}">
                <a16:creationId xmlns:a16="http://schemas.microsoft.com/office/drawing/2014/main" id="{7BE0DBAA-1949-411E-890F-495658A13CF0}"/>
              </a:ext>
            </a:extLst>
          </p:cNvPr>
          <p:cNvSpPr>
            <a:spLocks noGrp="1"/>
          </p:cNvSpPr>
          <p:nvPr>
            <p:ph type="title" idx="4294967295"/>
          </p:nvPr>
        </p:nvSpPr>
        <p:spPr>
          <a:xfrm>
            <a:off x="0" y="-207698"/>
            <a:ext cx="12192000" cy="996044"/>
          </a:xfrm>
          <a:prstGeom prst="rect">
            <a:avLst/>
          </a:prstGeom>
          <a:solidFill>
            <a:srgbClr val="2B4A1D"/>
          </a:solidFill>
          <a:ln w="12700" cap="flat" cmpd="sng" algn="ctr">
            <a:solidFill>
              <a:srgbClr val="2B4A1D"/>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lt1"/>
                </a:solidFill>
                <a:effectLst/>
                <a:uLnTx/>
                <a:uFillTx/>
                <a:latin typeface="Frutiger LT Std 45 Light" panose="020B0402020204020204" pitchFamily="34" charset="0"/>
                <a:ea typeface="+mn-ea"/>
                <a:cs typeface="+mn-cs"/>
              </a:rPr>
              <a:t> Review &amp; Award Timeline*</a:t>
            </a:r>
          </a:p>
        </p:txBody>
      </p:sp>
      <p:sp>
        <p:nvSpPr>
          <p:cNvPr id="3" name="Content Placeholder 2">
            <a:extLst>
              <a:ext uri="{FF2B5EF4-FFF2-40B4-BE49-F238E27FC236}">
                <a16:creationId xmlns:a16="http://schemas.microsoft.com/office/drawing/2014/main" id="{C85FAAB3-9CD6-44DF-B4E5-72ED24056A54}"/>
              </a:ext>
            </a:extLst>
          </p:cNvPr>
          <p:cNvSpPr>
            <a:spLocks noGrp="1"/>
          </p:cNvSpPr>
          <p:nvPr>
            <p:ph idx="1"/>
          </p:nvPr>
        </p:nvSpPr>
        <p:spPr>
          <a:xfrm>
            <a:off x="508719" y="1412673"/>
            <a:ext cx="11244010" cy="4638503"/>
          </a:xfrm>
        </p:spPr>
        <p:txBody>
          <a:bodyPr>
            <a:normAutofit/>
          </a:bodyPr>
          <a:lstStyle/>
          <a:p>
            <a:pPr>
              <a:buClr>
                <a:srgbClr val="2B4A1D"/>
              </a:buClr>
            </a:pPr>
            <a:r>
              <a:rPr lang="en-US" dirty="0">
                <a:solidFill>
                  <a:schemeClr val="tx1">
                    <a:lumMod val="75000"/>
                    <a:lumOff val="25000"/>
                  </a:schemeClr>
                </a:solidFill>
                <a:latin typeface="Frutiger LT Std 45 Light" panose="020B0402020204020204" pitchFamily="34" charset="0"/>
              </a:rPr>
              <a:t>February 12, 2021: 	Application deadline</a:t>
            </a:r>
          </a:p>
          <a:p>
            <a:pPr>
              <a:buClr>
                <a:srgbClr val="2B4A1D"/>
              </a:buClr>
            </a:pPr>
            <a:r>
              <a:rPr lang="en-US" dirty="0">
                <a:solidFill>
                  <a:schemeClr val="tx1">
                    <a:lumMod val="75000"/>
                    <a:lumOff val="25000"/>
                  </a:schemeClr>
                </a:solidFill>
                <a:latin typeface="Frutiger LT Std 45 Light" panose="020B0402020204020204" pitchFamily="34" charset="0"/>
              </a:rPr>
              <a:t>February 2021: 		Internal review for eligibility and completeness</a:t>
            </a:r>
            <a:br>
              <a:rPr lang="en-US" dirty="0">
                <a:solidFill>
                  <a:schemeClr val="tx1">
                    <a:lumMod val="75000"/>
                    <a:lumOff val="25000"/>
                  </a:schemeClr>
                </a:solidFill>
                <a:latin typeface="Frutiger LT Std 45 Light" panose="020B0402020204020204" pitchFamily="34" charset="0"/>
              </a:rPr>
            </a:br>
            <a:r>
              <a:rPr lang="en-US" dirty="0">
                <a:solidFill>
                  <a:schemeClr val="tx1">
                    <a:lumMod val="75000"/>
                    <a:lumOff val="25000"/>
                  </a:schemeClr>
                </a:solidFill>
                <a:latin typeface="Frutiger LT Std 45 Light" panose="020B0402020204020204" pitchFamily="34" charset="0"/>
              </a:rPr>
              <a:t>				Initiation of Section 106 review</a:t>
            </a:r>
          </a:p>
          <a:p>
            <a:pPr>
              <a:buClr>
                <a:srgbClr val="2B4A1D"/>
              </a:buClr>
            </a:pPr>
            <a:r>
              <a:rPr lang="en-US" dirty="0">
                <a:solidFill>
                  <a:schemeClr val="tx1">
                    <a:lumMod val="75000"/>
                    <a:lumOff val="25000"/>
                  </a:schemeClr>
                </a:solidFill>
                <a:latin typeface="Frutiger LT Std 45 Light" panose="020B0402020204020204" pitchFamily="34" charset="0"/>
              </a:rPr>
              <a:t>March/April 2021: 	Competitive merit review</a:t>
            </a:r>
          </a:p>
          <a:p>
            <a:pPr>
              <a:buClr>
                <a:srgbClr val="2B4A1D"/>
              </a:buClr>
            </a:pPr>
            <a:r>
              <a:rPr lang="en-US" dirty="0">
                <a:solidFill>
                  <a:schemeClr val="tx1">
                    <a:lumMod val="75000"/>
                    <a:lumOff val="25000"/>
                  </a:schemeClr>
                </a:solidFill>
                <a:latin typeface="Frutiger LT Std 45 Light" panose="020B0402020204020204" pitchFamily="34" charset="0"/>
              </a:rPr>
              <a:t>April/May 2021: 	Risk assessment</a:t>
            </a:r>
            <a:br>
              <a:rPr lang="en-US" dirty="0">
                <a:solidFill>
                  <a:schemeClr val="tx1">
                    <a:lumMod val="75000"/>
                    <a:lumOff val="25000"/>
                  </a:schemeClr>
                </a:solidFill>
                <a:latin typeface="Frutiger LT Std 45 Light" panose="020B0402020204020204" pitchFamily="34" charset="0"/>
              </a:rPr>
            </a:br>
            <a:r>
              <a:rPr lang="en-US" dirty="0">
                <a:solidFill>
                  <a:schemeClr val="tx1">
                    <a:lumMod val="75000"/>
                    <a:lumOff val="25000"/>
                  </a:schemeClr>
                </a:solidFill>
                <a:latin typeface="Frutiger LT Std 45 Light" panose="020B0402020204020204" pitchFamily="34" charset="0"/>
              </a:rPr>
              <a:t>				Budget &amp; scope negotiation (if needed)</a:t>
            </a:r>
          </a:p>
          <a:p>
            <a:pPr>
              <a:buClr>
                <a:srgbClr val="2B4A1D"/>
              </a:buClr>
            </a:pPr>
            <a:r>
              <a:rPr lang="en-US" dirty="0">
                <a:solidFill>
                  <a:schemeClr val="tx1">
                    <a:lumMod val="75000"/>
                    <a:lumOff val="25000"/>
                  </a:schemeClr>
                </a:solidFill>
                <a:latin typeface="Frutiger LT Std 45 Light" panose="020B0402020204020204" pitchFamily="34" charset="0"/>
              </a:rPr>
              <a:t>May 2021: 		Grants awarded</a:t>
            </a:r>
          </a:p>
          <a:p>
            <a:pPr marL="0" indent="0">
              <a:buClr>
                <a:srgbClr val="2B4A1D"/>
              </a:buClr>
              <a:buNone/>
            </a:pPr>
            <a:endParaRPr lang="en-US" dirty="0">
              <a:solidFill>
                <a:schemeClr val="tx1">
                  <a:lumMod val="75000"/>
                  <a:lumOff val="25000"/>
                </a:schemeClr>
              </a:solidFill>
              <a:latin typeface="Frutiger LT Std 45 Light" panose="020B0402020204020204" pitchFamily="34" charset="0"/>
            </a:endParaRPr>
          </a:p>
          <a:p>
            <a:pPr marL="0" indent="0">
              <a:buClr>
                <a:srgbClr val="2B4A1D"/>
              </a:buClr>
              <a:buNone/>
            </a:pPr>
            <a:r>
              <a:rPr lang="en-US" dirty="0">
                <a:solidFill>
                  <a:schemeClr val="tx1">
                    <a:lumMod val="75000"/>
                    <a:lumOff val="25000"/>
                  </a:schemeClr>
                </a:solidFill>
                <a:latin typeface="Frutiger LT Std 45 Light" panose="020B0402020204020204" pitchFamily="34" charset="0"/>
              </a:rPr>
              <a:t>*This timeline may be subject to change</a:t>
            </a:r>
            <a:endParaRPr lang="en-US" dirty="0">
              <a:solidFill>
                <a:srgbClr val="2B4A1D"/>
              </a:solidFill>
            </a:endParaRPr>
          </a:p>
          <a:p>
            <a:pPr marL="0" indent="0">
              <a:buClr>
                <a:srgbClr val="2B4A1D"/>
              </a:buClr>
              <a:buNone/>
            </a:pPr>
            <a:endParaRPr lang="en-US" sz="3200" dirty="0">
              <a:solidFill>
                <a:srgbClr val="2B4A1D"/>
              </a:solidFill>
            </a:endParaRPr>
          </a:p>
        </p:txBody>
      </p:sp>
      <p:pic>
        <p:nvPicPr>
          <p:cNvPr id="11" name="Picture 10" descr="Brown arrowhead logo, point down. At top right, white text, National Park Service. At left, a tall tree. At bottom, a white bison stands on a green field ending in a distant tree line, a white lake at right. A snow-capped mountain towers behind. ">
            <a:extLst>
              <a:ext uri="{FF2B5EF4-FFF2-40B4-BE49-F238E27FC236}">
                <a16:creationId xmlns:a16="http://schemas.microsoft.com/office/drawing/2014/main" id="{2F19D990-06F7-4DD6-8FED-FD14B39A101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39108" y="164019"/>
            <a:ext cx="1196726" cy="1558137"/>
          </a:xfrm>
          <a:prstGeom prst="rect">
            <a:avLst/>
          </a:prstGeom>
        </p:spPr>
      </p:pic>
      <p:sp>
        <p:nvSpPr>
          <p:cNvPr id="16" name="Rectangle 15">
            <a:extLst>
              <a:ext uri="{FF2B5EF4-FFF2-40B4-BE49-F238E27FC236}">
                <a16:creationId xmlns:a16="http://schemas.microsoft.com/office/drawing/2014/main" id="{E31EF259-9DC5-4F1A-A17E-67D957DE2627}"/>
              </a:ext>
              <a:ext uri="{C183D7F6-B498-43B3-948B-1728B52AA6E4}">
                <adec:decorative xmlns:adec="http://schemas.microsoft.com/office/drawing/2017/decorative" val="1"/>
              </a:ext>
            </a:extLst>
          </p:cNvPr>
          <p:cNvSpPr/>
          <p:nvPr/>
        </p:nvSpPr>
        <p:spPr>
          <a:xfrm>
            <a:off x="0" y="6335486"/>
            <a:ext cx="12192000" cy="522514"/>
          </a:xfrm>
          <a:prstGeom prst="rect">
            <a:avLst/>
          </a:prstGeom>
          <a:solidFill>
            <a:srgbClr val="2B4A1D"/>
          </a:solidFill>
          <a:ln>
            <a:solidFill>
              <a:srgbClr val="2B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Tree>
    <p:extLst>
      <p:ext uri="{BB962C8B-B14F-4D97-AF65-F5344CB8AC3E}">
        <p14:creationId xmlns:p14="http://schemas.microsoft.com/office/powerpoint/2010/main" val="265513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E0DBAA-1949-411E-890F-495658A13CF0}"/>
              </a:ext>
              <a:ext uri="{C183D7F6-B498-43B3-948B-1728B52AA6E4}">
                <adec:decorative xmlns:adec="http://schemas.microsoft.com/office/drawing/2017/decorative" val="0"/>
              </a:ext>
            </a:extLst>
          </p:cNvPr>
          <p:cNvSpPr>
            <a:spLocks noGrp="1"/>
          </p:cNvSpPr>
          <p:nvPr>
            <p:ph type="title" idx="4294967295"/>
          </p:nvPr>
        </p:nvSpPr>
        <p:spPr>
          <a:xfrm>
            <a:off x="0" y="0"/>
            <a:ext cx="12192000" cy="996044"/>
          </a:xfrm>
          <a:prstGeom prst="rect">
            <a:avLst/>
          </a:prstGeom>
          <a:solidFill>
            <a:srgbClr val="2B4A1D"/>
          </a:solidFill>
          <a:ln w="12700" cap="flat" cmpd="sng" algn="ctr">
            <a:solidFill>
              <a:srgbClr val="2B4A1D"/>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atin typeface="Frutiger LT Std 45 Light" panose="020B0402020204020204" pitchFamily="34" charset="0"/>
              </a:rPr>
              <a:t> What Stories Do you Want to Tell? </a:t>
            </a:r>
            <a:endParaRPr kumimoji="0" lang="en-US" sz="3600" b="0" i="0" u="none" strike="noStrike" kern="1200" cap="none" spc="0" normalizeH="0" baseline="0" noProof="0" dirty="0">
              <a:ln>
                <a:noFill/>
              </a:ln>
              <a:solidFill>
                <a:schemeClr val="lt1"/>
              </a:solidFill>
              <a:effectLst/>
              <a:uLnTx/>
              <a:uFillTx/>
              <a:latin typeface="Frutiger LT Std 45 Light" panose="020B0402020204020204" pitchFamily="34" charset="0"/>
              <a:ea typeface="+mn-ea"/>
              <a:cs typeface="+mn-cs"/>
            </a:endParaRPr>
          </a:p>
        </p:txBody>
      </p:sp>
      <p:sp>
        <p:nvSpPr>
          <p:cNvPr id="4" name="Rectangle 3">
            <a:extLst>
              <a:ext uri="{FF2B5EF4-FFF2-40B4-BE49-F238E27FC236}">
                <a16:creationId xmlns:a16="http://schemas.microsoft.com/office/drawing/2014/main" id="{7959CAD3-D293-4206-A544-CFD11EAD4815}"/>
              </a:ext>
            </a:extLst>
          </p:cNvPr>
          <p:cNvSpPr/>
          <p:nvPr/>
        </p:nvSpPr>
        <p:spPr>
          <a:xfrm>
            <a:off x="41677" y="1018205"/>
            <a:ext cx="5700186" cy="3575565"/>
          </a:xfrm>
          <a:prstGeom prst="rect">
            <a:avLst/>
          </a:prstGeom>
        </p:spPr>
        <p:txBody>
          <a:bodyPr wrap="square">
            <a:spAutoFit/>
          </a:bodyPr>
          <a:lstStyle/>
          <a:p>
            <a:pPr marL="457200" indent="-457200">
              <a:buFont typeface="Wingdings" panose="05000000000000000000" pitchFamily="2" charset="2"/>
              <a:buChar char="v"/>
            </a:pPr>
            <a:endParaRPr lang="en-US" sz="2800" dirty="0"/>
          </a:p>
          <a:p>
            <a:pPr marL="457200" indent="-457200">
              <a:buFont typeface="Wingdings" panose="05000000000000000000" pitchFamily="2" charset="2"/>
              <a:buChar char="v"/>
            </a:pPr>
            <a:r>
              <a:rPr lang="en-US" sz="2800" dirty="0"/>
              <a:t>Do those stories include the experience of Black and African Americans? </a:t>
            </a:r>
          </a:p>
          <a:p>
            <a:pPr marL="457200" indent="-457200">
              <a:buFont typeface="Wingdings" panose="05000000000000000000" pitchFamily="2" charset="2"/>
              <a:buChar char="v"/>
            </a:pPr>
            <a:endParaRPr lang="en-US" sz="2800" dirty="0"/>
          </a:p>
          <a:p>
            <a:pPr marL="457200" indent="-457200">
              <a:buFont typeface="Wingdings" panose="05000000000000000000" pitchFamily="2" charset="2"/>
              <a:buChar char="v"/>
            </a:pPr>
            <a:r>
              <a:rPr lang="en-US" sz="2800" dirty="0"/>
              <a:t>What can these stories tell us about the development of the United States? </a:t>
            </a:r>
          </a:p>
        </p:txBody>
      </p:sp>
      <p:pic>
        <p:nvPicPr>
          <p:cNvPr id="3" name="Picture 2" descr="A close up of a bronze statue of Black Civil War soldiers">
            <a:extLst>
              <a:ext uri="{FF2B5EF4-FFF2-40B4-BE49-F238E27FC236}">
                <a16:creationId xmlns:a16="http://schemas.microsoft.com/office/drawing/2014/main" id="{A30D9ECB-969E-4352-96FF-99A710424BD6}"/>
              </a:ext>
            </a:extLst>
          </p:cNvPr>
          <p:cNvPicPr>
            <a:picLocks noChangeAspect="1"/>
          </p:cNvPicPr>
          <p:nvPr/>
        </p:nvPicPr>
        <p:blipFill rotWithShape="1">
          <a:blip r:embed="rId3">
            <a:extLst>
              <a:ext uri="{28A0092B-C50C-407E-A947-70E740481C1C}">
                <a14:useLocalDpi xmlns:a14="http://schemas.microsoft.com/office/drawing/2010/main" val="0"/>
              </a:ext>
            </a:extLst>
          </a:blip>
          <a:srcRect l="6451" r="8180"/>
          <a:stretch/>
        </p:blipFill>
        <p:spPr>
          <a:xfrm>
            <a:off x="5998029" y="996044"/>
            <a:ext cx="6193971" cy="5448299"/>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2F19D990-06F7-4DD6-8FED-FD14B39A1011}"/>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39108" y="164019"/>
            <a:ext cx="1196726" cy="1558137"/>
          </a:xfrm>
          <a:prstGeom prst="rect">
            <a:avLst/>
          </a:prstGeom>
        </p:spPr>
      </p:pic>
      <p:sp>
        <p:nvSpPr>
          <p:cNvPr id="8" name="Rectangle 7">
            <a:extLst>
              <a:ext uri="{FF2B5EF4-FFF2-40B4-BE49-F238E27FC236}">
                <a16:creationId xmlns:a16="http://schemas.microsoft.com/office/drawing/2014/main" id="{46C501E7-3E1A-41A1-AD2E-8201E6C0BE2E}"/>
              </a:ext>
              <a:ext uri="{C183D7F6-B498-43B3-948B-1728B52AA6E4}">
                <adec:decorative xmlns:adec="http://schemas.microsoft.com/office/drawing/2017/decorative" val="1"/>
              </a:ext>
            </a:extLst>
          </p:cNvPr>
          <p:cNvSpPr/>
          <p:nvPr/>
        </p:nvSpPr>
        <p:spPr>
          <a:xfrm>
            <a:off x="0" y="6335486"/>
            <a:ext cx="12192000" cy="522514"/>
          </a:xfrm>
          <a:prstGeom prst="rect">
            <a:avLst/>
          </a:prstGeom>
          <a:solidFill>
            <a:srgbClr val="2B4A1D"/>
          </a:solidFill>
          <a:ln>
            <a:solidFill>
              <a:srgbClr val="2B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9" name="Content Placeholder 2">
            <a:extLst>
              <a:ext uri="{FF2B5EF4-FFF2-40B4-BE49-F238E27FC236}">
                <a16:creationId xmlns:a16="http://schemas.microsoft.com/office/drawing/2014/main" id="{C8DF7B93-419B-4106-A1EE-27E6E2B6A6F5}"/>
              </a:ext>
              <a:ext uri="{C183D7F6-B498-43B3-948B-1728B52AA6E4}">
                <adec:decorative xmlns:adec="http://schemas.microsoft.com/office/drawing/2017/decorative" val="1"/>
              </a:ext>
            </a:extLst>
          </p:cNvPr>
          <p:cNvSpPr txBox="1">
            <a:spLocks/>
          </p:cNvSpPr>
          <p:nvPr/>
        </p:nvSpPr>
        <p:spPr>
          <a:xfrm>
            <a:off x="0" y="996044"/>
            <a:ext cx="5593391" cy="5339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p>
        </p:txBody>
      </p:sp>
    </p:spTree>
    <p:extLst>
      <p:ext uri="{BB962C8B-B14F-4D97-AF65-F5344CB8AC3E}">
        <p14:creationId xmlns:p14="http://schemas.microsoft.com/office/powerpoint/2010/main" val="93376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E0DBAA-1949-411E-890F-495658A13CF0}"/>
              </a:ext>
              <a:ext uri="{C183D7F6-B498-43B3-948B-1728B52AA6E4}">
                <adec:decorative xmlns:adec="http://schemas.microsoft.com/office/drawing/2017/decorative" val="0"/>
              </a:ext>
            </a:extLst>
          </p:cNvPr>
          <p:cNvSpPr>
            <a:spLocks noGrp="1"/>
          </p:cNvSpPr>
          <p:nvPr>
            <p:ph type="title" idx="4294967295"/>
          </p:nvPr>
        </p:nvSpPr>
        <p:spPr>
          <a:xfrm>
            <a:off x="0" y="0"/>
            <a:ext cx="12192000" cy="996044"/>
          </a:xfrm>
          <a:prstGeom prst="rect">
            <a:avLst/>
          </a:prstGeom>
          <a:solidFill>
            <a:srgbClr val="2B4A1D"/>
          </a:solidFill>
          <a:ln w="12700" cap="flat" cmpd="sng" algn="ctr">
            <a:solidFill>
              <a:srgbClr val="2B4A1D"/>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nSpc>
                <a:spcPct val="100000"/>
              </a:lnSpc>
              <a:spcBef>
                <a:spcPts val="0"/>
              </a:spcBef>
              <a:defRPr/>
            </a:pPr>
            <a:r>
              <a:rPr lang="en-US" sz="4000" dirty="0">
                <a:latin typeface="Frutiger LT Std 45 Light" panose="020B0402020204020204" pitchFamily="34" charset="0"/>
              </a:rPr>
              <a:t>“What are their stories?” </a:t>
            </a:r>
            <a:endParaRPr kumimoji="0" lang="en-US" sz="4000" b="0" i="0" u="none" strike="noStrike" kern="1200" cap="none" spc="0" normalizeH="0" baseline="0" noProof="0" dirty="0">
              <a:ln>
                <a:noFill/>
              </a:ln>
              <a:solidFill>
                <a:schemeClr val="lt1"/>
              </a:solidFill>
              <a:effectLst/>
              <a:uLnTx/>
              <a:uFillTx/>
              <a:latin typeface="Frutiger LT Std 45 Light" panose="020B0402020204020204" pitchFamily="34" charset="0"/>
              <a:ea typeface="+mn-ea"/>
              <a:cs typeface="+mn-cs"/>
            </a:endParaRPr>
          </a:p>
        </p:txBody>
      </p:sp>
      <p:sp>
        <p:nvSpPr>
          <p:cNvPr id="32" name="Rectangle 31">
            <a:extLst>
              <a:ext uri="{FF2B5EF4-FFF2-40B4-BE49-F238E27FC236}">
                <a16:creationId xmlns:a16="http://schemas.microsoft.com/office/drawing/2014/main" id="{A6F6C180-F984-4F50-8417-77CE9EDC7803}"/>
              </a:ext>
            </a:extLst>
          </p:cNvPr>
          <p:cNvSpPr/>
          <p:nvPr/>
        </p:nvSpPr>
        <p:spPr>
          <a:xfrm>
            <a:off x="-10160" y="996044"/>
            <a:ext cx="6116318" cy="5570756"/>
          </a:xfrm>
          <a:prstGeom prst="rect">
            <a:avLst/>
          </a:prstGeom>
        </p:spPr>
        <p:txBody>
          <a:bodyPr wrap="square">
            <a:spAutoFit/>
          </a:bodyPr>
          <a:lstStyle/>
          <a:p>
            <a:endParaRPr lang="en-US" dirty="0"/>
          </a:p>
          <a:p>
            <a:pPr marL="342900" indent="-342900">
              <a:buFont typeface="Arial" panose="020B0604020202020204" pitchFamily="34" charset="0"/>
              <a:buChar char="•"/>
            </a:pPr>
            <a:r>
              <a:rPr lang="en-US" sz="2000" dirty="0"/>
              <a:t>During the War of 1812, the promise of freedom led many African American slaves to side with the British. Some 600 former slaves chose to serve as Colonial Marines and took part in the British attacks on Baltimore and Washington D.C</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But they didn’t have to – thousands of other freed blacks would be evacuated to British colonies in Canada and the Caribbean.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So why did hundreds of freed men choose to fight? </a:t>
            </a:r>
          </a:p>
          <a:p>
            <a:pPr marL="342900" indent="-342900">
              <a:buFont typeface="Arial" panose="020B0604020202020204" pitchFamily="34" charset="0"/>
              <a:buChar char="•"/>
            </a:pPr>
            <a:endParaRPr lang="en-US" sz="2000" dirty="0"/>
          </a:p>
          <a:p>
            <a:pPr marL="800100" lvl="1" indent="-342900">
              <a:buFont typeface="Wingdings" panose="05000000000000000000" pitchFamily="2" charset="2"/>
              <a:buChar char="v"/>
            </a:pPr>
            <a:r>
              <a:rPr lang="en-US" sz="2000" dirty="0"/>
              <a:t>What are their stories? </a:t>
            </a:r>
          </a:p>
          <a:p>
            <a:pPr marL="342900" indent="-342900">
              <a:buFont typeface="Wingdings" panose="05000000000000000000" pitchFamily="2" charset="2"/>
              <a:buChar char="v"/>
            </a:pPr>
            <a:endParaRPr lang="en-US" sz="2000" dirty="0"/>
          </a:p>
          <a:p>
            <a:pPr marL="800100" lvl="1" indent="-342900">
              <a:buFont typeface="Wingdings" panose="05000000000000000000" pitchFamily="2" charset="2"/>
              <a:buChar char="v"/>
            </a:pPr>
            <a:r>
              <a:rPr lang="en-US" sz="2000" dirty="0"/>
              <a:t>How do those stories change our understanding of the history of the United States? </a:t>
            </a:r>
          </a:p>
          <a:p>
            <a:endParaRPr lang="en-US" dirty="0"/>
          </a:p>
        </p:txBody>
      </p:sp>
      <p:pic>
        <p:nvPicPr>
          <p:cNvPr id="3" name="Picture 2" descr="Satellite view of an island">
            <a:extLst>
              <a:ext uri="{FF2B5EF4-FFF2-40B4-BE49-F238E27FC236}">
                <a16:creationId xmlns:a16="http://schemas.microsoft.com/office/drawing/2014/main" id="{600096F9-C5CC-4FF7-A82D-7D633DD77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596" y="996044"/>
            <a:ext cx="6096001" cy="5339442"/>
          </a:xfrm>
          <a:prstGeom prst="rect">
            <a:avLst/>
          </a:prstGeom>
          <a:ln>
            <a:noFill/>
          </a:ln>
          <a:effectLst>
            <a:outerShdw blurRad="190500" algn="tl" rotWithShape="0">
              <a:srgbClr val="000000">
                <a:alpha val="70000"/>
              </a:srgbClr>
            </a:outerShdw>
          </a:effectLst>
        </p:spPr>
      </p:pic>
      <p:pic>
        <p:nvPicPr>
          <p:cNvPr id="5" name="Picture 4" descr="Historic map of island">
            <a:extLst>
              <a:ext uri="{FF2B5EF4-FFF2-40B4-BE49-F238E27FC236}">
                <a16:creationId xmlns:a16="http://schemas.microsoft.com/office/drawing/2014/main" id="{44FDD868-0665-420B-BE71-B714E25D2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724507" y="3543190"/>
            <a:ext cx="2682076" cy="2077911"/>
          </a:xfrm>
          <a:prstGeom prst="rect">
            <a:avLst/>
          </a:prstGeom>
          <a:ln>
            <a:solidFill>
              <a:srgbClr val="FFFFFF"/>
            </a:solidFill>
          </a:ln>
        </p:spPr>
      </p:pic>
      <p:pic>
        <p:nvPicPr>
          <p:cNvPr id="12" name="Picture 11" descr="A person wearing a uniform">
            <a:extLst>
              <a:ext uri="{FF2B5EF4-FFF2-40B4-BE49-F238E27FC236}">
                <a16:creationId xmlns:a16="http://schemas.microsoft.com/office/drawing/2014/main" id="{D39A3EE4-F8CB-4F7B-842B-2C283AC14F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4374" y="1106086"/>
            <a:ext cx="1774825" cy="2765961"/>
          </a:xfrm>
          <a:prstGeom prst="rect">
            <a:avLst/>
          </a:prstGeom>
          <a:ln>
            <a:solidFill>
              <a:srgbClr val="FFFFFF"/>
            </a:solidFill>
          </a:ln>
        </p:spPr>
      </p:pic>
      <p:sp>
        <p:nvSpPr>
          <p:cNvPr id="8" name="Rectangle 7">
            <a:extLst>
              <a:ext uri="{FF2B5EF4-FFF2-40B4-BE49-F238E27FC236}">
                <a16:creationId xmlns:a16="http://schemas.microsoft.com/office/drawing/2014/main" id="{46C501E7-3E1A-41A1-AD2E-8201E6C0BE2E}"/>
              </a:ext>
              <a:ext uri="{C183D7F6-B498-43B3-948B-1728B52AA6E4}">
                <adec:decorative xmlns:adec="http://schemas.microsoft.com/office/drawing/2017/decorative" val="1"/>
              </a:ext>
            </a:extLst>
          </p:cNvPr>
          <p:cNvSpPr/>
          <p:nvPr/>
        </p:nvSpPr>
        <p:spPr>
          <a:xfrm>
            <a:off x="0" y="6335486"/>
            <a:ext cx="12192000" cy="522514"/>
          </a:xfrm>
          <a:prstGeom prst="rect">
            <a:avLst/>
          </a:prstGeom>
          <a:solidFill>
            <a:srgbClr val="2B4A1D"/>
          </a:solidFill>
          <a:ln>
            <a:solidFill>
              <a:srgbClr val="2B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1" name="Picture 10">
            <a:extLst>
              <a:ext uri="{FF2B5EF4-FFF2-40B4-BE49-F238E27FC236}">
                <a16:creationId xmlns:a16="http://schemas.microsoft.com/office/drawing/2014/main" id="{2F19D990-06F7-4DD6-8FED-FD14B39A1011}"/>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39108" y="164019"/>
            <a:ext cx="1196726" cy="1558137"/>
          </a:xfrm>
          <a:prstGeom prst="rect">
            <a:avLst/>
          </a:prstGeom>
        </p:spPr>
      </p:pic>
    </p:spTree>
    <p:extLst>
      <p:ext uri="{BB962C8B-B14F-4D97-AF65-F5344CB8AC3E}">
        <p14:creationId xmlns:p14="http://schemas.microsoft.com/office/powerpoint/2010/main" val="174869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descr="Green overbar with text box">
            <a:extLst>
              <a:ext uri="{FF2B5EF4-FFF2-40B4-BE49-F238E27FC236}">
                <a16:creationId xmlns:a16="http://schemas.microsoft.com/office/drawing/2014/main" id="{7BE0DBAA-1949-411E-890F-495658A13CF0}"/>
              </a:ext>
            </a:extLst>
          </p:cNvPr>
          <p:cNvSpPr>
            <a:spLocks noGrp="1"/>
          </p:cNvSpPr>
          <p:nvPr>
            <p:ph type="title" idx="4294967295"/>
          </p:nvPr>
        </p:nvSpPr>
        <p:spPr>
          <a:xfrm>
            <a:off x="0" y="-207698"/>
            <a:ext cx="12192000" cy="996044"/>
          </a:xfrm>
          <a:prstGeom prst="rect">
            <a:avLst/>
          </a:prstGeom>
          <a:solidFill>
            <a:srgbClr val="2B4A1D"/>
          </a:solidFill>
          <a:ln w="12700" cap="flat" cmpd="sng" algn="ctr">
            <a:solidFill>
              <a:srgbClr val="2B4A1D"/>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lt1"/>
                </a:solidFill>
                <a:effectLst/>
                <a:uLnTx/>
                <a:uFillTx/>
                <a:latin typeface="+mn-lt"/>
                <a:ea typeface="+mn-ea"/>
                <a:cs typeface="+mn-cs"/>
              </a:rPr>
              <a:t> </a:t>
            </a:r>
            <a:r>
              <a:rPr kumimoji="0" lang="en-US" sz="4000" b="0" i="0" u="none" strike="noStrike" kern="1200" cap="none" spc="0" normalizeH="0" baseline="0" noProof="0" dirty="0">
                <a:ln>
                  <a:noFill/>
                </a:ln>
                <a:solidFill>
                  <a:schemeClr val="lt1"/>
                </a:solidFill>
                <a:effectLst/>
                <a:uLnTx/>
                <a:uFillTx/>
                <a:latin typeface="Frutiger LT Std 45 Light" panose="020B0402020204020204" pitchFamily="34" charset="0"/>
                <a:ea typeface="+mn-ea"/>
                <a:cs typeface="+mn-cs"/>
              </a:rPr>
              <a:t>Q&amp;A </a:t>
            </a:r>
          </a:p>
        </p:txBody>
      </p:sp>
      <p:sp>
        <p:nvSpPr>
          <p:cNvPr id="3" name="Content Placeholder 2">
            <a:extLst>
              <a:ext uri="{FF2B5EF4-FFF2-40B4-BE49-F238E27FC236}">
                <a16:creationId xmlns:a16="http://schemas.microsoft.com/office/drawing/2014/main" id="{C85FAAB3-9CD6-44DF-B4E5-72ED24056A54}"/>
              </a:ext>
            </a:extLst>
          </p:cNvPr>
          <p:cNvSpPr>
            <a:spLocks noGrp="1"/>
          </p:cNvSpPr>
          <p:nvPr>
            <p:ph idx="1"/>
          </p:nvPr>
        </p:nvSpPr>
        <p:spPr>
          <a:xfrm>
            <a:off x="0" y="788347"/>
            <a:ext cx="12192000" cy="5547139"/>
          </a:xfrm>
        </p:spPr>
        <p:txBody>
          <a:bodyPr anchor="ctr">
            <a:normAutofit/>
          </a:bodyPr>
          <a:lstStyle/>
          <a:p>
            <a:pPr marL="457200" lvl="1" indent="0" algn="ctr">
              <a:buClr>
                <a:srgbClr val="2B4A1D"/>
              </a:buClr>
              <a:buNone/>
            </a:pPr>
            <a:r>
              <a:rPr lang="en-US" sz="4400" dirty="0">
                <a:solidFill>
                  <a:srgbClr val="2B4A1D"/>
                </a:solidFill>
              </a:rPr>
              <a:t>What questions do you have?</a:t>
            </a:r>
          </a:p>
        </p:txBody>
      </p:sp>
      <p:pic>
        <p:nvPicPr>
          <p:cNvPr id="11" name="Picture 10" descr="Brown arrowhead logo, point down. At top right, white text, National Park Service. At left, a tall tree. At bottom, a white bison stands on a green field ending in a distant tree line, a white lake at right. A snow-capped mountain towers behind. ">
            <a:extLst>
              <a:ext uri="{FF2B5EF4-FFF2-40B4-BE49-F238E27FC236}">
                <a16:creationId xmlns:a16="http://schemas.microsoft.com/office/drawing/2014/main" id="{2F19D990-06F7-4DD6-8FED-FD14B39A101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39108" y="164019"/>
            <a:ext cx="1196726" cy="1558137"/>
          </a:xfrm>
          <a:prstGeom prst="rect">
            <a:avLst/>
          </a:prstGeom>
        </p:spPr>
      </p:pic>
      <p:sp>
        <p:nvSpPr>
          <p:cNvPr id="16" name="Rectangle 15">
            <a:extLst>
              <a:ext uri="{FF2B5EF4-FFF2-40B4-BE49-F238E27FC236}">
                <a16:creationId xmlns:a16="http://schemas.microsoft.com/office/drawing/2014/main" id="{E31EF259-9DC5-4F1A-A17E-67D957DE2627}"/>
              </a:ext>
              <a:ext uri="{C183D7F6-B498-43B3-948B-1728B52AA6E4}">
                <adec:decorative xmlns:adec="http://schemas.microsoft.com/office/drawing/2017/decorative" val="1"/>
              </a:ext>
            </a:extLst>
          </p:cNvPr>
          <p:cNvSpPr/>
          <p:nvPr/>
        </p:nvSpPr>
        <p:spPr>
          <a:xfrm>
            <a:off x="0" y="6335486"/>
            <a:ext cx="12192000" cy="522514"/>
          </a:xfrm>
          <a:prstGeom prst="rect">
            <a:avLst/>
          </a:prstGeom>
          <a:solidFill>
            <a:srgbClr val="2B4A1D"/>
          </a:solidFill>
          <a:ln>
            <a:solidFill>
              <a:srgbClr val="2B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Tree>
    <p:extLst>
      <p:ext uri="{BB962C8B-B14F-4D97-AF65-F5344CB8AC3E}">
        <p14:creationId xmlns:p14="http://schemas.microsoft.com/office/powerpoint/2010/main" val="90665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descr="Green overbar with text box">
            <a:extLst>
              <a:ext uri="{FF2B5EF4-FFF2-40B4-BE49-F238E27FC236}">
                <a16:creationId xmlns:a16="http://schemas.microsoft.com/office/drawing/2014/main" id="{7BE0DBAA-1949-411E-890F-495658A13CF0}"/>
              </a:ext>
            </a:extLst>
          </p:cNvPr>
          <p:cNvSpPr>
            <a:spLocks noGrp="1"/>
          </p:cNvSpPr>
          <p:nvPr>
            <p:ph type="title" idx="4294967295"/>
          </p:nvPr>
        </p:nvSpPr>
        <p:spPr>
          <a:xfrm>
            <a:off x="0" y="-207698"/>
            <a:ext cx="12192000" cy="996044"/>
          </a:xfrm>
          <a:prstGeom prst="rect">
            <a:avLst/>
          </a:prstGeom>
          <a:solidFill>
            <a:srgbClr val="2B4A1D"/>
          </a:solidFill>
          <a:ln w="12700" cap="flat" cmpd="sng" algn="ctr">
            <a:solidFill>
              <a:srgbClr val="2B4A1D"/>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nSpc>
                <a:spcPct val="100000"/>
              </a:lnSpc>
              <a:spcBef>
                <a:spcPts val="0"/>
              </a:spcBef>
              <a:defRPr/>
            </a:pPr>
            <a:r>
              <a:rPr kumimoji="0" lang="en-US" sz="4000" b="0" i="0" u="none" strike="noStrike" kern="1200" cap="none" spc="0" normalizeH="0" baseline="0" noProof="0" dirty="0">
                <a:ln>
                  <a:noFill/>
                </a:ln>
                <a:solidFill>
                  <a:schemeClr val="lt1"/>
                </a:solidFill>
                <a:effectLst/>
                <a:uLnTx/>
                <a:uFillTx/>
                <a:latin typeface="+mn-lt"/>
                <a:ea typeface="+mn-ea"/>
                <a:cs typeface="+mn-cs"/>
              </a:rPr>
              <a:t> </a:t>
            </a:r>
            <a:r>
              <a:rPr lang="en-US" sz="4000" dirty="0">
                <a:latin typeface="Frutiger LT Std 45 Light" panose="020B0402020204020204" pitchFamily="34" charset="0"/>
              </a:rPr>
              <a:t>Feedback Opportunity</a:t>
            </a:r>
            <a:endParaRPr kumimoji="0" lang="en-US" sz="4000" b="0" i="0" u="none" strike="noStrike" kern="1200" cap="none" spc="0" normalizeH="0" baseline="0" noProof="0" dirty="0">
              <a:ln>
                <a:noFill/>
              </a:ln>
              <a:solidFill>
                <a:schemeClr val="lt1"/>
              </a:solidFill>
              <a:effectLst/>
              <a:uLnTx/>
              <a:uFillTx/>
              <a:latin typeface="Frutiger LT Std 45 Light" panose="020B0402020204020204" pitchFamily="34" charset="0"/>
              <a:ea typeface="+mn-ea"/>
              <a:cs typeface="+mn-cs"/>
            </a:endParaRPr>
          </a:p>
        </p:txBody>
      </p:sp>
      <p:sp>
        <p:nvSpPr>
          <p:cNvPr id="3" name="Content Placeholder 2">
            <a:extLst>
              <a:ext uri="{FF2B5EF4-FFF2-40B4-BE49-F238E27FC236}">
                <a16:creationId xmlns:a16="http://schemas.microsoft.com/office/drawing/2014/main" id="{C85FAAB3-9CD6-44DF-B4E5-72ED24056A54}"/>
              </a:ext>
            </a:extLst>
          </p:cNvPr>
          <p:cNvSpPr>
            <a:spLocks noGrp="1"/>
          </p:cNvSpPr>
          <p:nvPr>
            <p:ph idx="1"/>
          </p:nvPr>
        </p:nvSpPr>
        <p:spPr>
          <a:xfrm>
            <a:off x="452050" y="1345758"/>
            <a:ext cx="10885421" cy="4432315"/>
          </a:xfrm>
        </p:spPr>
        <p:txBody>
          <a:bodyPr anchor="ctr">
            <a:normAutofit fontScale="92500" lnSpcReduction="10000"/>
          </a:bodyPr>
          <a:lstStyle/>
          <a:p>
            <a:pPr marL="457200" lvl="1" indent="0" algn="ctr">
              <a:buClr>
                <a:srgbClr val="2B4A1D"/>
              </a:buClr>
              <a:buNone/>
            </a:pPr>
            <a:r>
              <a:rPr lang="en-US" sz="4300" dirty="0">
                <a:solidFill>
                  <a:srgbClr val="2B4A1D"/>
                </a:solidFill>
              </a:rPr>
              <a:t>We want to hear from you! </a:t>
            </a:r>
          </a:p>
          <a:p>
            <a:pPr marL="457200" lvl="1" indent="0" algn="ctr">
              <a:buClr>
                <a:srgbClr val="2B4A1D"/>
              </a:buClr>
              <a:buNone/>
            </a:pPr>
            <a:endParaRPr lang="en-US" sz="4400" dirty="0">
              <a:solidFill>
                <a:srgbClr val="2B4A1D"/>
              </a:solidFill>
            </a:endParaRPr>
          </a:p>
          <a:p>
            <a:pPr lvl="1">
              <a:buClr>
                <a:srgbClr val="2B4A1D"/>
              </a:buClr>
            </a:pPr>
            <a:r>
              <a:rPr lang="en-US" sz="3000" dirty="0">
                <a:solidFill>
                  <a:srgbClr val="2B4A1D"/>
                </a:solidFill>
              </a:rPr>
              <a:t>Do you have advice on how to make this funding opportunity relevant and feasible for Black and African American organizations and communities?</a:t>
            </a:r>
          </a:p>
          <a:p>
            <a:pPr marL="457200" lvl="1" indent="0">
              <a:buClr>
                <a:srgbClr val="2B4A1D"/>
              </a:buClr>
              <a:buNone/>
            </a:pPr>
            <a:endParaRPr lang="en-US" sz="3000" dirty="0">
              <a:solidFill>
                <a:srgbClr val="2B4A1D"/>
              </a:solidFill>
            </a:endParaRPr>
          </a:p>
          <a:p>
            <a:pPr lvl="1">
              <a:buClr>
                <a:srgbClr val="2B4A1D"/>
              </a:buClr>
            </a:pPr>
            <a:r>
              <a:rPr lang="en-US" sz="3000" dirty="0">
                <a:solidFill>
                  <a:srgbClr val="2B4A1D"/>
                </a:solidFill>
              </a:rPr>
              <a:t>What potential barriers do you see in applying for this funding?</a:t>
            </a:r>
          </a:p>
          <a:p>
            <a:pPr marL="457200" lvl="1" indent="0">
              <a:buClr>
                <a:srgbClr val="2B4A1D"/>
              </a:buClr>
              <a:buNone/>
            </a:pPr>
            <a:r>
              <a:rPr lang="en-US" sz="3000" dirty="0">
                <a:solidFill>
                  <a:srgbClr val="2B4A1D"/>
                </a:solidFill>
              </a:rPr>
              <a:t> </a:t>
            </a:r>
          </a:p>
          <a:p>
            <a:pPr lvl="1">
              <a:buClr>
                <a:srgbClr val="2B4A1D"/>
              </a:buClr>
            </a:pPr>
            <a:r>
              <a:rPr lang="en-US" sz="3000" dirty="0">
                <a:solidFill>
                  <a:srgbClr val="2B4A1D"/>
                </a:solidFill>
              </a:rPr>
              <a:t>We welcome any other feedback, advice, and suggestions from today’s audience.</a:t>
            </a:r>
          </a:p>
          <a:p>
            <a:pPr lvl="1">
              <a:buClr>
                <a:srgbClr val="2B4A1D"/>
              </a:buClr>
            </a:pPr>
            <a:endParaRPr lang="en-US" sz="4400" dirty="0">
              <a:solidFill>
                <a:srgbClr val="2B4A1D"/>
              </a:solidFill>
            </a:endParaRPr>
          </a:p>
        </p:txBody>
      </p:sp>
      <p:pic>
        <p:nvPicPr>
          <p:cNvPr id="11" name="Picture 10" descr="Brown arrowhead logo, point down. At top right, white text, National Park Service. At left, a tall tree. At bottom, a white bison stands on a green field ending in a distant tree line, a white lake at right. A snow-capped mountain towers behind. ">
            <a:extLst>
              <a:ext uri="{FF2B5EF4-FFF2-40B4-BE49-F238E27FC236}">
                <a16:creationId xmlns:a16="http://schemas.microsoft.com/office/drawing/2014/main" id="{2F19D990-06F7-4DD6-8FED-FD14B39A101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39108" y="164019"/>
            <a:ext cx="1196726" cy="1558137"/>
          </a:xfrm>
          <a:prstGeom prst="rect">
            <a:avLst/>
          </a:prstGeom>
        </p:spPr>
      </p:pic>
      <p:sp>
        <p:nvSpPr>
          <p:cNvPr id="16" name="Rectangle 15">
            <a:extLst>
              <a:ext uri="{FF2B5EF4-FFF2-40B4-BE49-F238E27FC236}">
                <a16:creationId xmlns:a16="http://schemas.microsoft.com/office/drawing/2014/main" id="{E31EF259-9DC5-4F1A-A17E-67D957DE2627}"/>
              </a:ext>
              <a:ext uri="{C183D7F6-B498-43B3-948B-1728B52AA6E4}">
                <adec:decorative xmlns:adec="http://schemas.microsoft.com/office/drawing/2017/decorative" val="1"/>
              </a:ext>
            </a:extLst>
          </p:cNvPr>
          <p:cNvSpPr/>
          <p:nvPr/>
        </p:nvSpPr>
        <p:spPr>
          <a:xfrm>
            <a:off x="0" y="6335486"/>
            <a:ext cx="12192000" cy="522514"/>
          </a:xfrm>
          <a:prstGeom prst="rect">
            <a:avLst/>
          </a:prstGeom>
          <a:solidFill>
            <a:srgbClr val="2B4A1D"/>
          </a:solidFill>
          <a:ln>
            <a:solidFill>
              <a:srgbClr val="2B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Tree>
    <p:extLst>
      <p:ext uri="{BB962C8B-B14F-4D97-AF65-F5344CB8AC3E}">
        <p14:creationId xmlns:p14="http://schemas.microsoft.com/office/powerpoint/2010/main" val="214627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E0DBAA-1949-411E-890F-495658A13CF0}"/>
              </a:ext>
              <a:ext uri="{C183D7F6-B498-43B3-948B-1728B52AA6E4}">
                <adec:decorative xmlns:adec="http://schemas.microsoft.com/office/drawing/2017/decorative" val="1"/>
              </a:ext>
            </a:extLst>
          </p:cNvPr>
          <p:cNvSpPr/>
          <p:nvPr/>
        </p:nvSpPr>
        <p:spPr>
          <a:xfrm>
            <a:off x="-16329" y="-1"/>
            <a:ext cx="12192000" cy="996044"/>
          </a:xfrm>
          <a:prstGeom prst="rect">
            <a:avLst/>
          </a:prstGeom>
          <a:solidFill>
            <a:srgbClr val="2B4A1D"/>
          </a:solidFill>
          <a:ln>
            <a:solidFill>
              <a:srgbClr val="2B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latin typeface="Frutiger LT Std 45 Light" panose="020B0402020204020204" pitchFamily="34" charset="0"/>
              </a:rPr>
              <a:t> Still have Questions?</a:t>
            </a:r>
          </a:p>
        </p:txBody>
      </p:sp>
      <p:pic>
        <p:nvPicPr>
          <p:cNvPr id="11" name="Picture 10">
            <a:extLst>
              <a:ext uri="{FF2B5EF4-FFF2-40B4-BE49-F238E27FC236}">
                <a16:creationId xmlns:a16="http://schemas.microsoft.com/office/drawing/2014/main" id="{2F19D990-06F7-4DD6-8FED-FD14B39A1011}"/>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39108" y="164019"/>
            <a:ext cx="1196726" cy="1558137"/>
          </a:xfrm>
          <a:prstGeom prst="rect">
            <a:avLst/>
          </a:prstGeom>
        </p:spPr>
      </p:pic>
      <p:grpSp>
        <p:nvGrpSpPr>
          <p:cNvPr id="6" name="Group 5">
            <a:extLst>
              <a:ext uri="{FF2B5EF4-FFF2-40B4-BE49-F238E27FC236}">
                <a16:creationId xmlns:a16="http://schemas.microsoft.com/office/drawing/2014/main" id="{35C9F208-1219-4955-8548-0E05616F57DA}"/>
              </a:ext>
              <a:ext uri="{C183D7F6-B498-43B3-948B-1728B52AA6E4}">
                <adec:decorative xmlns:adec="http://schemas.microsoft.com/office/drawing/2017/decorative" val="1"/>
              </a:ext>
            </a:extLst>
          </p:cNvPr>
          <p:cNvGrpSpPr/>
          <p:nvPr/>
        </p:nvGrpSpPr>
        <p:grpSpPr>
          <a:xfrm>
            <a:off x="0" y="6335486"/>
            <a:ext cx="12192000" cy="522514"/>
            <a:chOff x="0" y="6335486"/>
            <a:chExt cx="12192000" cy="522514"/>
          </a:xfrm>
        </p:grpSpPr>
        <p:sp>
          <p:nvSpPr>
            <p:cNvPr id="8" name="Rectangle 7">
              <a:extLst>
                <a:ext uri="{FF2B5EF4-FFF2-40B4-BE49-F238E27FC236}">
                  <a16:creationId xmlns:a16="http://schemas.microsoft.com/office/drawing/2014/main" id="{7AD6E827-E407-4C88-8F45-445AD06F5B14}"/>
                </a:ext>
              </a:extLst>
            </p:cNvPr>
            <p:cNvSpPr/>
            <p:nvPr/>
          </p:nvSpPr>
          <p:spPr>
            <a:xfrm>
              <a:off x="0" y="6335486"/>
              <a:ext cx="12192000" cy="522514"/>
            </a:xfrm>
            <a:prstGeom prst="rect">
              <a:avLst/>
            </a:prstGeom>
            <a:solidFill>
              <a:srgbClr val="2B4A1D"/>
            </a:solidFill>
            <a:ln>
              <a:solidFill>
                <a:srgbClr val="2B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9" name="TextBox 8">
              <a:extLst>
                <a:ext uri="{FF2B5EF4-FFF2-40B4-BE49-F238E27FC236}">
                  <a16:creationId xmlns:a16="http://schemas.microsoft.com/office/drawing/2014/main" id="{4A44731C-FB96-4826-AB82-59DDD287C1BD}"/>
                </a:ext>
              </a:extLst>
            </p:cNvPr>
            <p:cNvSpPr txBox="1"/>
            <p:nvPr/>
          </p:nvSpPr>
          <p:spPr>
            <a:xfrm>
              <a:off x="5633361" y="6444736"/>
              <a:ext cx="6497889" cy="307777"/>
            </a:xfrm>
            <a:prstGeom prst="rect">
              <a:avLst/>
            </a:prstGeom>
            <a:noFill/>
          </p:spPr>
          <p:txBody>
            <a:bodyPr wrap="square" rtlCol="0">
              <a:spAutoFit/>
            </a:bodyPr>
            <a:lstStyle/>
            <a:p>
              <a:pPr algn="r"/>
              <a:r>
                <a:rPr lang="en-US" sz="1400" dirty="0">
                  <a:solidFill>
                    <a:schemeClr val="bg1"/>
                  </a:solidFill>
                </a:rPr>
                <a:t>.. </a:t>
              </a:r>
            </a:p>
          </p:txBody>
        </p:sp>
      </p:grpSp>
      <p:sp>
        <p:nvSpPr>
          <p:cNvPr id="2" name="Title 1">
            <a:extLst>
              <a:ext uri="{FF2B5EF4-FFF2-40B4-BE49-F238E27FC236}">
                <a16:creationId xmlns:a16="http://schemas.microsoft.com/office/drawing/2014/main" id="{C0CC4114-91A9-4F5B-812D-3AE4BFC1E88E}"/>
              </a:ext>
            </a:extLst>
          </p:cNvPr>
          <p:cNvSpPr txBox="1">
            <a:spLocks noGrp="1"/>
          </p:cNvSpPr>
          <p:nvPr>
            <p:ph type="title" idx="4294967295"/>
          </p:nvPr>
        </p:nvSpPr>
        <p:spPr>
          <a:xfrm flipH="1">
            <a:off x="833717" y="1151686"/>
            <a:ext cx="10112187" cy="50167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chemeClr val="tx1">
                    <a:lumMod val="75000"/>
                    <a:lumOff val="25000"/>
                  </a:schemeClr>
                </a:solidFill>
                <a:uLnTx/>
                <a:uFillTx/>
                <a:latin typeface="+mn-lt"/>
                <a:ea typeface="+mn-ea"/>
                <a:cs typeface="+mn-cs"/>
              </a:rPr>
              <a:t>Contact us any time! </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3200" b="0" i="0" u="none" strike="noStrike" kern="1200" cap="none" spc="0" normalizeH="0" baseline="0" noProof="0" dirty="0">
                <a:ln w="0"/>
                <a:solidFill>
                  <a:schemeClr val="tx1">
                    <a:lumMod val="75000"/>
                    <a:lumOff val="25000"/>
                  </a:schemeClr>
                </a:solidFill>
                <a:effectLst>
                  <a:outerShdw blurRad="38100" dist="19050" dir="2700000" algn="tl" rotWithShape="0">
                    <a:schemeClr val="dk1">
                      <a:alpha val="40000"/>
                    </a:schemeClr>
                  </a:outerShdw>
                </a:effectLst>
                <a:uLnTx/>
                <a:uFillTx/>
                <a:latin typeface="Frutiger LT Std 45 Light" panose="020B0402020204020204" pitchFamily="34" charset="0"/>
                <a:ea typeface="+mn-ea"/>
                <a:cs typeface="+mn-cs"/>
                <a:hlinkClick r:id="rId4"/>
              </a:rPr>
            </a:br>
            <a:r>
              <a:rPr kumimoji="0" lang="en-US" sz="3200" b="0" i="0" u="none" strike="noStrike" kern="1200" cap="none" spc="0" normalizeH="0" baseline="0" noProof="0" dirty="0">
                <a:ln w="0"/>
                <a:solidFill>
                  <a:schemeClr val="tx1">
                    <a:lumMod val="75000"/>
                    <a:lumOff val="25000"/>
                  </a:schemeClr>
                </a:solidFill>
                <a:effectLst>
                  <a:outerShdw blurRad="38100" dist="19050" dir="2700000" algn="tl" rotWithShape="0">
                    <a:schemeClr val="dk1">
                      <a:alpha val="40000"/>
                    </a:schemeClr>
                  </a:outerShdw>
                </a:effectLst>
                <a:uLnTx/>
                <a:uFillTx/>
                <a:latin typeface="Frutiger LT Std 45 Light" panose="020B0402020204020204" pitchFamily="34" charset="0"/>
                <a:ea typeface="+mn-ea"/>
                <a:cs typeface="+mn-cs"/>
                <a:hlinkClick r:id="rId4"/>
              </a:rPr>
              <a:t>abpp@nps.gov</a:t>
            </a:r>
            <a:endParaRPr kumimoji="0" lang="en-US" sz="3200" b="0" i="0" u="none" strike="noStrike" kern="1200" cap="none" spc="0" normalizeH="0" baseline="0" noProof="0" dirty="0">
              <a:ln w="0"/>
              <a:solidFill>
                <a:schemeClr val="tx1">
                  <a:lumMod val="75000"/>
                  <a:lumOff val="25000"/>
                </a:schemeClr>
              </a:solidFill>
              <a:effectLst>
                <a:outerShdw blurRad="38100" dist="19050" dir="2700000" algn="tl" rotWithShape="0">
                  <a:schemeClr val="dk1">
                    <a:alpha val="40000"/>
                  </a:schemeClr>
                </a:outerShdw>
              </a:effectLst>
              <a:uLnTx/>
              <a:uFillTx/>
              <a:latin typeface="Frutiger LT Std 45 Light" panose="020B0402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chemeClr val="tx1">
                    <a:lumMod val="75000"/>
                    <a:lumOff val="25000"/>
                  </a:schemeClr>
                </a:solidFill>
                <a:effectLst>
                  <a:outerShdw blurRad="38100" dist="19050" dir="2700000" algn="tl" rotWithShape="0">
                    <a:schemeClr val="dk1">
                      <a:alpha val="40000"/>
                    </a:schemeClr>
                  </a:outerShdw>
                </a:effectLst>
                <a:uLnTx/>
                <a:uFillTx/>
                <a:latin typeface="Frutiger LT Std 45 Light" panose="020B0402020204020204" pitchFamily="34" charset="0"/>
                <a:ea typeface="+mn-ea"/>
                <a:cs typeface="+mn-cs"/>
              </a:rPr>
              <a:t>Philip Bailey: (202) 513-7126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chemeClr val="tx1">
                    <a:lumMod val="75000"/>
                    <a:lumOff val="25000"/>
                  </a:schemeClr>
                </a:solidFill>
                <a:effectLst>
                  <a:outerShdw blurRad="38100" dist="19050" dir="2700000" algn="tl" rotWithShape="0">
                    <a:schemeClr val="dk1">
                      <a:alpha val="40000"/>
                    </a:schemeClr>
                  </a:outerShdw>
                </a:effectLst>
                <a:uLnTx/>
                <a:uFillTx/>
                <a:latin typeface="Frutiger LT Std 45 Light" panose="020B0402020204020204" pitchFamily="34" charset="0"/>
                <a:ea typeface="+mn-ea"/>
                <a:cs typeface="+mn-cs"/>
              </a:rPr>
              <a:t>Dr. Emily Button Kambic: (202) 354-2035</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3200" b="0" i="0" u="none" strike="noStrike" kern="1200" cap="none" spc="0" normalizeH="0" baseline="0" noProof="0" dirty="0">
                <a:ln w="0"/>
                <a:solidFill>
                  <a:schemeClr val="tx1">
                    <a:lumMod val="75000"/>
                    <a:lumOff val="25000"/>
                  </a:schemeClr>
                </a:solidFill>
                <a:effectLst>
                  <a:outerShdw blurRad="38100" dist="19050" dir="2700000" algn="tl" rotWithShape="0">
                    <a:schemeClr val="dk1">
                      <a:alpha val="40000"/>
                    </a:schemeClr>
                  </a:outerShdw>
                </a:effectLst>
                <a:uLnTx/>
                <a:uFillTx/>
                <a:latin typeface="Frutiger LT Std 45 Light" panose="020B0402020204020204" pitchFamily="34" charset="0"/>
                <a:ea typeface="+mn-ea"/>
                <a:cs typeface="+mn-cs"/>
                <a:hlinkClick r:id="rId5"/>
              </a:rPr>
            </a:br>
            <a:r>
              <a:rPr kumimoji="0" lang="en-US" sz="3200" b="0" i="0" u="none" strike="noStrike" kern="1200" cap="none" spc="0" normalizeH="0" baseline="0" noProof="0" dirty="0">
                <a:ln w="0"/>
                <a:solidFill>
                  <a:schemeClr val="tx1">
                    <a:lumMod val="75000"/>
                    <a:lumOff val="25000"/>
                  </a:schemeClr>
                </a:solidFill>
                <a:effectLst>
                  <a:outerShdw blurRad="38100" dist="19050" dir="2700000" algn="tl" rotWithShape="0">
                    <a:schemeClr val="dk1">
                      <a:alpha val="40000"/>
                    </a:schemeClr>
                  </a:outerShdw>
                </a:effectLst>
                <a:uLnTx/>
                <a:uFillTx/>
                <a:latin typeface="Frutiger LT Std 45 Light" panose="020B0402020204020204" pitchFamily="34" charset="0"/>
                <a:ea typeface="+mn-ea"/>
                <a:cs typeface="+mn-cs"/>
                <a:hlinkClick r:id="rId5"/>
              </a:rPr>
              <a:t>https://www.nps.gov/abpp</a:t>
            </a:r>
            <a:r>
              <a:rPr kumimoji="0" lang="en-US" sz="3200" b="0" i="0" u="none" strike="noStrike" kern="1200" cap="none" spc="0" normalizeH="0" baseline="0" noProof="0" dirty="0">
                <a:ln w="0"/>
                <a:solidFill>
                  <a:schemeClr val="tx1">
                    <a:lumMod val="75000"/>
                    <a:lumOff val="25000"/>
                  </a:schemeClr>
                </a:solidFill>
                <a:effectLst>
                  <a:outerShdw blurRad="38100" dist="19050" dir="2700000" algn="tl" rotWithShape="0">
                    <a:schemeClr val="dk1">
                      <a:alpha val="40000"/>
                    </a:schemeClr>
                  </a:outerShdw>
                </a:effectLst>
                <a:uLnTx/>
                <a:uFillTx/>
                <a:latin typeface="Frutiger LT Std 45 Light" panose="020B0402020204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w="0"/>
              <a:solidFill>
                <a:schemeClr val="tx1">
                  <a:lumMod val="75000"/>
                  <a:lumOff val="25000"/>
                </a:schemeClr>
              </a:solidFill>
              <a:effectLst>
                <a:outerShdw blurRad="38100" dist="19050" dir="2700000" algn="tl" rotWithShape="0">
                  <a:schemeClr val="dk1">
                    <a:alpha val="40000"/>
                  </a:schemeClr>
                </a:outerShdw>
              </a:effectLst>
              <a:uLnTx/>
              <a:uFillTx/>
              <a:latin typeface="Frutiger LT Std 45 Light" panose="020B0402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schemeClr val="tx1">
                    <a:lumMod val="75000"/>
                    <a:lumOff val="25000"/>
                  </a:schemeClr>
                </a:solidFill>
                <a:effectLst>
                  <a:outerShdw blurRad="38100" dist="19050" dir="2700000" algn="tl" rotWithShape="0">
                    <a:schemeClr val="dk1">
                      <a:alpha val="40000"/>
                    </a:schemeClr>
                  </a:outerShdw>
                </a:effectLst>
                <a:uLnTx/>
                <a:uFillTx/>
                <a:latin typeface="Frutiger LT Std 45 Light" panose="020B0402020204020204" pitchFamily="34" charset="0"/>
                <a:ea typeface="+mn-ea"/>
                <a:cs typeface="+mn-cs"/>
              </a:rPr>
              <a:t>Thank You</a:t>
            </a:r>
          </a:p>
        </p:txBody>
      </p:sp>
      <p:sp>
        <p:nvSpPr>
          <p:cNvPr id="12" name="TextBox 11">
            <a:extLst>
              <a:ext uri="{FF2B5EF4-FFF2-40B4-BE49-F238E27FC236}">
                <a16:creationId xmlns:a16="http://schemas.microsoft.com/office/drawing/2014/main" id="{62A711BD-CD2D-49C4-B649-121A5B62D861}"/>
              </a:ext>
            </a:extLst>
          </p:cNvPr>
          <p:cNvSpPr txBox="1"/>
          <p:nvPr/>
        </p:nvSpPr>
        <p:spPr>
          <a:xfrm>
            <a:off x="1166964" y="6444736"/>
            <a:ext cx="6497889" cy="307777"/>
          </a:xfrm>
          <a:prstGeom prst="rect">
            <a:avLst/>
          </a:prstGeom>
          <a:noFill/>
        </p:spPr>
        <p:txBody>
          <a:bodyPr wrap="square" rtlCol="0">
            <a:spAutoFit/>
          </a:bodyPr>
          <a:lstStyle/>
          <a:p>
            <a:r>
              <a:rPr lang="en-US" sz="1400" dirty="0">
                <a:solidFill>
                  <a:schemeClr val="bg1"/>
                </a:solidFill>
              </a:rPr>
              <a:t>.</a:t>
            </a:r>
          </a:p>
        </p:txBody>
      </p:sp>
    </p:spTree>
    <p:extLst>
      <p:ext uri="{BB962C8B-B14F-4D97-AF65-F5344CB8AC3E}">
        <p14:creationId xmlns:p14="http://schemas.microsoft.com/office/powerpoint/2010/main" val="9406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E0DBAA-1949-411E-890F-495658A13CF0}"/>
              </a:ext>
              <a:ext uri="{C183D7F6-B498-43B3-948B-1728B52AA6E4}">
                <adec:decorative xmlns:adec="http://schemas.microsoft.com/office/drawing/2017/decorative" val="0"/>
              </a:ext>
            </a:extLst>
          </p:cNvPr>
          <p:cNvSpPr>
            <a:spLocks noGrp="1"/>
          </p:cNvSpPr>
          <p:nvPr>
            <p:ph type="title" idx="4294967295"/>
          </p:nvPr>
        </p:nvSpPr>
        <p:spPr>
          <a:xfrm>
            <a:off x="0" y="-207698"/>
            <a:ext cx="12192000" cy="996044"/>
          </a:xfrm>
          <a:prstGeom prst="rect">
            <a:avLst/>
          </a:prstGeom>
          <a:solidFill>
            <a:srgbClr val="2B4A1D"/>
          </a:solidFill>
          <a:ln w="12700" cap="flat" cmpd="sng" algn="ctr">
            <a:solidFill>
              <a:srgbClr val="2B4A1D"/>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lt1"/>
                </a:solidFill>
                <a:effectLst/>
                <a:uLnTx/>
                <a:uFillTx/>
                <a:latin typeface="Frutiger LT Std 45 Light" panose="020B0402020204020204" pitchFamily="34" charset="0"/>
                <a:ea typeface="+mn-ea"/>
                <a:cs typeface="+mn-cs"/>
              </a:rPr>
              <a:t>“Who were they as Individuals?”  </a:t>
            </a:r>
            <a:endParaRPr kumimoji="0" lang="en-US" sz="4000" b="0" i="0" u="none" strike="noStrike" kern="1200" cap="none" spc="0" normalizeH="0" baseline="0" noProof="0" dirty="0">
              <a:ln>
                <a:noFill/>
              </a:ln>
              <a:solidFill>
                <a:schemeClr val="lt1"/>
              </a:solidFill>
              <a:effectLst/>
              <a:uLnTx/>
              <a:uFillTx/>
              <a:latin typeface="Frutiger LT Std 45 Light" panose="020B0402020204020204" pitchFamily="34" charset="0"/>
              <a:ea typeface="+mn-ea"/>
              <a:cs typeface="+mn-cs"/>
            </a:endParaRPr>
          </a:p>
        </p:txBody>
      </p:sp>
      <p:sp>
        <p:nvSpPr>
          <p:cNvPr id="3" name="Content Placeholder 2">
            <a:extLst>
              <a:ext uri="{FF2B5EF4-FFF2-40B4-BE49-F238E27FC236}">
                <a16:creationId xmlns:a16="http://schemas.microsoft.com/office/drawing/2014/main" id="{C85FAAB3-9CD6-44DF-B4E5-72ED24056A54}"/>
              </a:ext>
            </a:extLst>
          </p:cNvPr>
          <p:cNvSpPr>
            <a:spLocks noGrp="1"/>
          </p:cNvSpPr>
          <p:nvPr>
            <p:ph idx="1"/>
          </p:nvPr>
        </p:nvSpPr>
        <p:spPr>
          <a:xfrm>
            <a:off x="0" y="788346"/>
            <a:ext cx="5977217" cy="4540892"/>
          </a:xfrm>
        </p:spPr>
        <p:txBody>
          <a:bodyPr>
            <a:normAutofit fontScale="92500" lnSpcReduction="10000"/>
          </a:bodyPr>
          <a:lstStyle/>
          <a:p>
            <a:pPr marL="0" indent="0">
              <a:spcBef>
                <a:spcPts val="0"/>
              </a:spcBef>
              <a:buClr>
                <a:srgbClr val="2B4A1D"/>
              </a:buClr>
              <a:buNone/>
            </a:pPr>
            <a:endParaRPr lang="en-US" sz="1800" dirty="0"/>
          </a:p>
          <a:p>
            <a:pPr>
              <a:spcBef>
                <a:spcPts val="0"/>
              </a:spcBef>
              <a:buClr>
                <a:srgbClr val="2B4A1D"/>
              </a:buClr>
            </a:pPr>
            <a:r>
              <a:rPr lang="en-US" dirty="0"/>
              <a:t>Ann Stokes was first taken aboard a Union Naval vessel as "contraband" in 1863. She was hired as a nurse and worked under the direction of the Sisters of the Holy Cross.</a:t>
            </a:r>
          </a:p>
          <a:p>
            <a:pPr>
              <a:spcBef>
                <a:spcPts val="0"/>
              </a:spcBef>
              <a:buClr>
                <a:srgbClr val="2B4A1D"/>
              </a:buClr>
            </a:pPr>
            <a:endParaRPr lang="en-US" dirty="0"/>
          </a:p>
          <a:p>
            <a:pPr>
              <a:spcBef>
                <a:spcPts val="0"/>
              </a:spcBef>
              <a:buClr>
                <a:srgbClr val="2B4A1D"/>
              </a:buClr>
            </a:pPr>
            <a:r>
              <a:rPr lang="en-US" dirty="0"/>
              <a:t>Ann became the first African American woman to serve on board a U.S. military vessel, the </a:t>
            </a:r>
            <a:r>
              <a:rPr lang="en-US" i="1" dirty="0"/>
              <a:t>USS Red Rover. </a:t>
            </a:r>
          </a:p>
          <a:p>
            <a:pPr marL="0" indent="0">
              <a:spcBef>
                <a:spcPts val="0"/>
              </a:spcBef>
              <a:buClr>
                <a:srgbClr val="2B4A1D"/>
              </a:buClr>
              <a:buNone/>
            </a:pPr>
            <a:endParaRPr lang="en-US" dirty="0"/>
          </a:p>
          <a:p>
            <a:pPr>
              <a:spcBef>
                <a:spcPts val="0"/>
              </a:spcBef>
              <a:buClr>
                <a:srgbClr val="2B4A1D"/>
              </a:buClr>
            </a:pPr>
            <a:r>
              <a:rPr lang="en-US" dirty="0"/>
              <a:t>The </a:t>
            </a:r>
            <a:r>
              <a:rPr lang="en-US" i="1" dirty="0"/>
              <a:t>USS Red Rover </a:t>
            </a:r>
            <a:r>
              <a:rPr lang="en-US" dirty="0"/>
              <a:t> was the United States first hospital ship and would treat nearly 3000 patients onboard.</a:t>
            </a:r>
          </a:p>
          <a:p>
            <a:pPr marL="0" indent="0">
              <a:spcBef>
                <a:spcPts val="0"/>
              </a:spcBef>
              <a:buClr>
                <a:srgbClr val="2B4A1D"/>
              </a:buClr>
              <a:buNone/>
            </a:pPr>
            <a:endParaRPr lang="en-US" sz="1800" dirty="0"/>
          </a:p>
        </p:txBody>
      </p:sp>
      <p:pic>
        <p:nvPicPr>
          <p:cNvPr id="5" name="Picture 4" descr="Black and white picture of hospital beds on a ship">
            <a:extLst>
              <a:ext uri="{FF2B5EF4-FFF2-40B4-BE49-F238E27FC236}">
                <a16:creationId xmlns:a16="http://schemas.microsoft.com/office/drawing/2014/main" id="{A73827F5-1B4E-4826-A260-7772CF65DE4E}"/>
              </a:ext>
            </a:extLst>
          </p:cNvPr>
          <p:cNvPicPr>
            <a:picLocks noChangeAspect="1"/>
          </p:cNvPicPr>
          <p:nvPr/>
        </p:nvPicPr>
        <p:blipFill rotWithShape="1">
          <a:blip r:embed="rId3">
            <a:extLst>
              <a:ext uri="{28A0092B-C50C-407E-A947-70E740481C1C}">
                <a14:useLocalDpi xmlns:a14="http://schemas.microsoft.com/office/drawing/2010/main" val="0"/>
              </a:ext>
            </a:extLst>
          </a:blip>
          <a:srcRect l="6960" t="4333" r="15983"/>
          <a:stretch/>
        </p:blipFill>
        <p:spPr>
          <a:xfrm>
            <a:off x="6096000" y="788346"/>
            <a:ext cx="6096000" cy="5547139"/>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2F19D990-06F7-4DD6-8FED-FD14B39A1011}"/>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39108" y="164019"/>
            <a:ext cx="1196726" cy="1558137"/>
          </a:xfrm>
          <a:prstGeom prst="rect">
            <a:avLst/>
          </a:prstGeom>
        </p:spPr>
      </p:pic>
      <p:sp>
        <p:nvSpPr>
          <p:cNvPr id="16" name="Rectangle 15">
            <a:extLst>
              <a:ext uri="{FF2B5EF4-FFF2-40B4-BE49-F238E27FC236}">
                <a16:creationId xmlns:a16="http://schemas.microsoft.com/office/drawing/2014/main" id="{E31EF259-9DC5-4F1A-A17E-67D957DE2627}"/>
              </a:ext>
              <a:ext uri="{C183D7F6-B498-43B3-948B-1728B52AA6E4}">
                <adec:decorative xmlns:adec="http://schemas.microsoft.com/office/drawing/2017/decorative" val="1"/>
              </a:ext>
            </a:extLst>
          </p:cNvPr>
          <p:cNvSpPr/>
          <p:nvPr/>
        </p:nvSpPr>
        <p:spPr>
          <a:xfrm>
            <a:off x="0" y="6335486"/>
            <a:ext cx="12192000" cy="522514"/>
          </a:xfrm>
          <a:prstGeom prst="rect">
            <a:avLst/>
          </a:prstGeom>
          <a:solidFill>
            <a:srgbClr val="2B4A1D"/>
          </a:solidFill>
          <a:ln>
            <a:solidFill>
              <a:srgbClr val="2B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19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E0DBAA-1949-411E-890F-495658A13CF0}"/>
              </a:ext>
              <a:ext uri="{C183D7F6-B498-43B3-948B-1728B52AA6E4}">
                <adec:decorative xmlns:adec="http://schemas.microsoft.com/office/drawing/2017/decorative" val="0"/>
              </a:ext>
            </a:extLst>
          </p:cNvPr>
          <p:cNvSpPr>
            <a:spLocks noGrp="1"/>
          </p:cNvSpPr>
          <p:nvPr>
            <p:ph type="title" idx="4294967295"/>
          </p:nvPr>
        </p:nvSpPr>
        <p:spPr>
          <a:xfrm>
            <a:off x="0" y="-207698"/>
            <a:ext cx="12192000" cy="996044"/>
          </a:xfrm>
          <a:prstGeom prst="rect">
            <a:avLst/>
          </a:prstGeom>
          <a:solidFill>
            <a:srgbClr val="2B4A1D"/>
          </a:solidFill>
          <a:ln w="12700" cap="flat" cmpd="sng" algn="ctr">
            <a:solidFill>
              <a:srgbClr val="2B4A1D"/>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lt1"/>
                </a:solidFill>
                <a:effectLst/>
                <a:uLnTx/>
                <a:uFillTx/>
                <a:latin typeface="Frutiger LT Std 45 Light" panose="020B0402020204020204" pitchFamily="34" charset="0"/>
                <a:ea typeface="+mn-ea"/>
                <a:cs typeface="+mn-cs"/>
              </a:rPr>
              <a:t> What is the American Battlefield Protection Program?</a:t>
            </a:r>
            <a:endParaRPr kumimoji="0" lang="en-US" sz="4000" b="0" i="0" u="none" strike="noStrike" kern="1200" cap="none" spc="0" normalizeH="0" baseline="0" noProof="0" dirty="0">
              <a:ln>
                <a:noFill/>
              </a:ln>
              <a:solidFill>
                <a:schemeClr val="lt1"/>
              </a:solidFill>
              <a:effectLst/>
              <a:uLnTx/>
              <a:uFillTx/>
              <a:latin typeface="Frutiger LT Std 45 Light" panose="020B0402020204020204" pitchFamily="34" charset="0"/>
              <a:ea typeface="+mn-ea"/>
              <a:cs typeface="+mn-cs"/>
            </a:endParaRPr>
          </a:p>
        </p:txBody>
      </p:sp>
      <p:sp>
        <p:nvSpPr>
          <p:cNvPr id="3" name="Content Placeholder 2">
            <a:extLst>
              <a:ext uri="{FF2B5EF4-FFF2-40B4-BE49-F238E27FC236}">
                <a16:creationId xmlns:a16="http://schemas.microsoft.com/office/drawing/2014/main" id="{C85FAAB3-9CD6-44DF-B4E5-72ED24056A54}"/>
              </a:ext>
            </a:extLst>
          </p:cNvPr>
          <p:cNvSpPr>
            <a:spLocks noGrp="1"/>
          </p:cNvSpPr>
          <p:nvPr>
            <p:ph idx="1"/>
          </p:nvPr>
        </p:nvSpPr>
        <p:spPr>
          <a:xfrm>
            <a:off x="0" y="788345"/>
            <a:ext cx="6448827" cy="4498029"/>
          </a:xfrm>
        </p:spPr>
        <p:txBody>
          <a:bodyPr>
            <a:normAutofit/>
          </a:bodyPr>
          <a:lstStyle/>
          <a:p>
            <a:pPr marL="0" indent="0">
              <a:spcBef>
                <a:spcPts val="0"/>
              </a:spcBef>
              <a:buClr>
                <a:srgbClr val="2B4A1D"/>
              </a:buClr>
              <a:buNone/>
            </a:pPr>
            <a:endParaRPr lang="en-US" sz="1800" dirty="0"/>
          </a:p>
          <a:p>
            <a:pPr marL="0" indent="0">
              <a:spcBef>
                <a:spcPts val="0"/>
              </a:spcBef>
              <a:buClr>
                <a:srgbClr val="2B4A1D"/>
              </a:buClr>
              <a:buNone/>
            </a:pPr>
            <a:r>
              <a:rPr lang="en-US" sz="2600" dirty="0"/>
              <a:t>The National Park Service’s American Battlefield Protection Program (NPS ABPP) assists citizens, public and private institutions, and governments in planning, interpreting, and protecting sites where historic battles were fought on American soil during the armed conflicts that shaped the growth and development of the United States. </a:t>
            </a:r>
          </a:p>
          <a:p>
            <a:pPr marL="0" indent="0">
              <a:buClr>
                <a:srgbClr val="2B4A1D"/>
              </a:buClr>
              <a:buNone/>
            </a:pPr>
            <a:endParaRPr lang="en-US" sz="2600" dirty="0"/>
          </a:p>
          <a:p>
            <a:pPr marL="0" indent="0">
              <a:buClr>
                <a:srgbClr val="2B4A1D"/>
              </a:buClr>
              <a:buNone/>
            </a:pPr>
            <a:r>
              <a:rPr lang="en-US" sz="2600" dirty="0"/>
              <a:t>Legislative Authority: 54 U.S.C. § 308102</a:t>
            </a:r>
          </a:p>
        </p:txBody>
      </p:sp>
      <p:pic>
        <p:nvPicPr>
          <p:cNvPr id="5" name="Picture 4" descr="A large stone building with pink clouds above">
            <a:extLst>
              <a:ext uri="{FF2B5EF4-FFF2-40B4-BE49-F238E27FC236}">
                <a16:creationId xmlns:a16="http://schemas.microsoft.com/office/drawing/2014/main" id="{A73827F5-1B4E-4826-A260-7772CF65DE4E}"/>
              </a:ext>
            </a:extLst>
          </p:cNvPr>
          <p:cNvPicPr>
            <a:picLocks noChangeAspect="1"/>
          </p:cNvPicPr>
          <p:nvPr/>
        </p:nvPicPr>
        <p:blipFill rotWithShape="1">
          <a:blip r:embed="rId3">
            <a:extLst>
              <a:ext uri="{28A0092B-C50C-407E-A947-70E740481C1C}">
                <a14:useLocalDpi xmlns:a14="http://schemas.microsoft.com/office/drawing/2010/main" val="0"/>
              </a:ext>
            </a:extLst>
          </a:blip>
          <a:srcRect l="4122" r="28102"/>
          <a:stretch/>
        </p:blipFill>
        <p:spPr>
          <a:xfrm>
            <a:off x="6448827" y="789808"/>
            <a:ext cx="5743173" cy="5647715"/>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2F19D990-06F7-4DD6-8FED-FD14B39A1011}"/>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39108" y="164019"/>
            <a:ext cx="1196726" cy="1558137"/>
          </a:xfrm>
          <a:prstGeom prst="rect">
            <a:avLst/>
          </a:prstGeom>
        </p:spPr>
      </p:pic>
      <p:sp>
        <p:nvSpPr>
          <p:cNvPr id="16" name="Rectangle 15">
            <a:extLst>
              <a:ext uri="{FF2B5EF4-FFF2-40B4-BE49-F238E27FC236}">
                <a16:creationId xmlns:a16="http://schemas.microsoft.com/office/drawing/2014/main" id="{E31EF259-9DC5-4F1A-A17E-67D957DE2627}"/>
              </a:ext>
              <a:ext uri="{C183D7F6-B498-43B3-948B-1728B52AA6E4}">
                <adec:decorative xmlns:adec="http://schemas.microsoft.com/office/drawing/2017/decorative" val="1"/>
              </a:ext>
            </a:extLst>
          </p:cNvPr>
          <p:cNvSpPr/>
          <p:nvPr/>
        </p:nvSpPr>
        <p:spPr>
          <a:xfrm>
            <a:off x="0" y="6335486"/>
            <a:ext cx="12192000" cy="522514"/>
          </a:xfrm>
          <a:prstGeom prst="rect">
            <a:avLst/>
          </a:prstGeom>
          <a:solidFill>
            <a:srgbClr val="2B4A1D"/>
          </a:solidFill>
          <a:ln>
            <a:solidFill>
              <a:srgbClr val="2B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2" name="Rectangle 1">
            <a:extLst>
              <a:ext uri="{FF2B5EF4-FFF2-40B4-BE49-F238E27FC236}">
                <a16:creationId xmlns:a16="http://schemas.microsoft.com/office/drawing/2014/main" id="{B4D68F07-F6AA-4F55-9014-B9E7E9F7C165}"/>
              </a:ext>
              <a:ext uri="{C183D7F6-B498-43B3-948B-1728B52AA6E4}">
                <adec:decorative xmlns:adec="http://schemas.microsoft.com/office/drawing/2017/decorative" val="1"/>
              </a:ext>
            </a:extLst>
          </p:cNvPr>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52564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E0DBAA-1949-411E-890F-495658A13CF0}"/>
              </a:ext>
              <a:ext uri="{C183D7F6-B498-43B3-948B-1728B52AA6E4}">
                <adec:decorative xmlns:adec="http://schemas.microsoft.com/office/drawing/2017/decorative" val="0"/>
              </a:ext>
            </a:extLst>
          </p:cNvPr>
          <p:cNvSpPr>
            <a:spLocks noGrp="1"/>
          </p:cNvSpPr>
          <p:nvPr>
            <p:ph type="title" idx="4294967295"/>
          </p:nvPr>
        </p:nvSpPr>
        <p:spPr>
          <a:xfrm>
            <a:off x="0" y="0"/>
            <a:ext cx="12192000" cy="996044"/>
          </a:xfrm>
          <a:prstGeom prst="rect">
            <a:avLst/>
          </a:prstGeom>
          <a:solidFill>
            <a:srgbClr val="2B4A1D"/>
          </a:solidFill>
          <a:ln w="12700" cap="flat" cmpd="sng" algn="ctr">
            <a:solidFill>
              <a:srgbClr val="2B4A1D"/>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latin typeface="Frutiger LT Std 45 Light" panose="020B0402020204020204" pitchFamily="34" charset="0"/>
              </a:rPr>
              <a:t> Telling All Americans’ Stories</a:t>
            </a:r>
            <a:endParaRPr kumimoji="0" lang="en-US" sz="4000" b="0" i="0" u="none" strike="noStrike" kern="1200" cap="none" spc="0" normalizeH="0" baseline="0" noProof="0" dirty="0">
              <a:ln>
                <a:noFill/>
              </a:ln>
              <a:solidFill>
                <a:schemeClr val="lt1"/>
              </a:solidFill>
              <a:effectLst/>
              <a:uLnTx/>
              <a:uFillTx/>
              <a:latin typeface="Frutiger LT Std 45 Light" panose="020B0402020204020204" pitchFamily="34" charset="0"/>
              <a:ea typeface="+mn-ea"/>
              <a:cs typeface="+mn-cs"/>
            </a:endParaRPr>
          </a:p>
        </p:txBody>
      </p:sp>
      <p:sp>
        <p:nvSpPr>
          <p:cNvPr id="12" name="Content Placeholder 2" descr="Black and white photograph of Black Civil War soldiers standing with weapons">
            <a:extLst>
              <a:ext uri="{FF2B5EF4-FFF2-40B4-BE49-F238E27FC236}">
                <a16:creationId xmlns:a16="http://schemas.microsoft.com/office/drawing/2014/main" id="{16E5EB27-64A5-4A3D-B027-C16979229B12}"/>
              </a:ext>
            </a:extLst>
          </p:cNvPr>
          <p:cNvSpPr txBox="1">
            <a:spLocks/>
          </p:cNvSpPr>
          <p:nvPr/>
        </p:nvSpPr>
        <p:spPr>
          <a:xfrm>
            <a:off x="1" y="996044"/>
            <a:ext cx="6595386" cy="5339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Preservation Planning Grant (2019)</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600" dirty="0">
                <a:solidFill>
                  <a:prstClr val="black"/>
                </a:solidFill>
                <a:latin typeface="Calibri" panose="020F0502020204030204"/>
              </a:rPr>
              <a:t>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The US Colored Troops and North Carolina’s Civil War Battlefields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Recipient</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North Carolina Department of Natural &amp; Cultural Resources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Project Highlights: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This project is focused on researching the movement and impacts of the USCT at 20 Civil War battlefields in North Carolina and using that research in future preservation planning and interpretation across the state.</a:t>
            </a:r>
            <a:endParaRPr kumimoji="0" lang="en-US" sz="2600" b="0" i="0" u="none" strike="noStrike" kern="1200" cap="none" spc="0" normalizeH="0" baseline="0" noProof="0" dirty="0">
              <a:ln>
                <a:noFill/>
              </a:ln>
              <a:solidFill>
                <a:srgbClr val="2B4A1D"/>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2B4A1D"/>
              </a:solidFill>
              <a:effectLst/>
              <a:uLnTx/>
              <a:uFillTx/>
              <a:latin typeface="Calibri" panose="020F0502020204030204"/>
              <a:ea typeface="+mn-ea"/>
              <a:cs typeface="+mn-cs"/>
            </a:endParaRPr>
          </a:p>
        </p:txBody>
      </p:sp>
      <p:pic>
        <p:nvPicPr>
          <p:cNvPr id="2" name="Picture 1" descr="Black and white photograph of Black Civil War soldiers standing with weapons">
            <a:extLst>
              <a:ext uri="{FF2B5EF4-FFF2-40B4-BE49-F238E27FC236}">
                <a16:creationId xmlns:a16="http://schemas.microsoft.com/office/drawing/2014/main" id="{53E56E3E-6318-4F36-B598-96F9DD890401}"/>
              </a:ext>
            </a:extLst>
          </p:cNvPr>
          <p:cNvPicPr>
            <a:picLocks noChangeAspect="1"/>
          </p:cNvPicPr>
          <p:nvPr/>
        </p:nvPicPr>
        <p:blipFill>
          <a:blip r:embed="rId3"/>
          <a:stretch>
            <a:fillRect/>
          </a:stretch>
        </p:blipFill>
        <p:spPr>
          <a:xfrm>
            <a:off x="6595387" y="996044"/>
            <a:ext cx="5596613" cy="5547841"/>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2F19D990-06F7-4DD6-8FED-FD14B39A1011}"/>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39108" y="164019"/>
            <a:ext cx="1196726" cy="1558137"/>
          </a:xfrm>
          <a:prstGeom prst="rect">
            <a:avLst/>
          </a:prstGeom>
        </p:spPr>
      </p:pic>
      <p:sp>
        <p:nvSpPr>
          <p:cNvPr id="8" name="Rectangle 7">
            <a:extLst>
              <a:ext uri="{FF2B5EF4-FFF2-40B4-BE49-F238E27FC236}">
                <a16:creationId xmlns:a16="http://schemas.microsoft.com/office/drawing/2014/main" id="{46C501E7-3E1A-41A1-AD2E-8201E6C0BE2E}"/>
              </a:ext>
              <a:ext uri="{C183D7F6-B498-43B3-948B-1728B52AA6E4}">
                <adec:decorative xmlns:adec="http://schemas.microsoft.com/office/drawing/2017/decorative" val="1"/>
              </a:ext>
            </a:extLst>
          </p:cNvPr>
          <p:cNvSpPr/>
          <p:nvPr/>
        </p:nvSpPr>
        <p:spPr>
          <a:xfrm>
            <a:off x="0" y="6335486"/>
            <a:ext cx="12192000" cy="522514"/>
          </a:xfrm>
          <a:prstGeom prst="rect">
            <a:avLst/>
          </a:prstGeom>
          <a:solidFill>
            <a:srgbClr val="2B4A1D"/>
          </a:solidFill>
          <a:ln>
            <a:solidFill>
              <a:srgbClr val="2B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022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descr="Green overbar with text box">
            <a:extLst>
              <a:ext uri="{FF2B5EF4-FFF2-40B4-BE49-F238E27FC236}">
                <a16:creationId xmlns:a16="http://schemas.microsoft.com/office/drawing/2014/main" id="{7BE0DBAA-1949-411E-890F-495658A13CF0}"/>
              </a:ext>
            </a:extLst>
          </p:cNvPr>
          <p:cNvSpPr>
            <a:spLocks noGrp="1"/>
          </p:cNvSpPr>
          <p:nvPr>
            <p:ph type="title" idx="4294967295"/>
          </p:nvPr>
        </p:nvSpPr>
        <p:spPr>
          <a:xfrm>
            <a:off x="0" y="-207698"/>
            <a:ext cx="12192000" cy="996044"/>
          </a:xfrm>
          <a:prstGeom prst="rect">
            <a:avLst/>
          </a:prstGeom>
          <a:solidFill>
            <a:srgbClr val="2B4A1D"/>
          </a:solidFill>
          <a:ln w="12700" cap="flat" cmpd="sng" algn="ctr">
            <a:solidFill>
              <a:srgbClr val="2B4A1D"/>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t> </a:t>
            </a:r>
            <a:r>
              <a:rPr kumimoji="0" lang="en-US" sz="4000" b="0" i="0" u="none" strike="noStrike" kern="1200" cap="none" spc="0" normalizeH="0" baseline="0" noProof="0" dirty="0">
                <a:ln>
                  <a:noFill/>
                </a:ln>
                <a:solidFill>
                  <a:schemeClr val="lt1"/>
                </a:solidFill>
                <a:effectLst/>
                <a:uLnTx/>
                <a:uFillTx/>
                <a:latin typeface="Frutiger LT Std 45 Light" panose="020B0402020204020204" pitchFamily="34" charset="0"/>
                <a:ea typeface="+mn-ea"/>
                <a:cs typeface="+mn-cs"/>
              </a:rPr>
              <a:t>Battlefield Preservation Grant Programs</a:t>
            </a:r>
          </a:p>
        </p:txBody>
      </p:sp>
      <p:sp>
        <p:nvSpPr>
          <p:cNvPr id="16" name="Rectangle 15">
            <a:extLst>
              <a:ext uri="{FF2B5EF4-FFF2-40B4-BE49-F238E27FC236}">
                <a16:creationId xmlns:a16="http://schemas.microsoft.com/office/drawing/2014/main" id="{E31EF259-9DC5-4F1A-A17E-67D957DE2627}"/>
              </a:ext>
            </a:extLst>
          </p:cNvPr>
          <p:cNvSpPr/>
          <p:nvPr/>
        </p:nvSpPr>
        <p:spPr>
          <a:xfrm>
            <a:off x="0" y="6335486"/>
            <a:ext cx="12192000" cy="522514"/>
          </a:xfrm>
          <a:prstGeom prst="rect">
            <a:avLst/>
          </a:prstGeom>
          <a:solidFill>
            <a:srgbClr val="2B4A1D"/>
          </a:solidFill>
          <a:ln>
            <a:solidFill>
              <a:srgbClr val="2B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*Authorized but not yet an active funding opportunity</a:t>
            </a:r>
          </a:p>
        </p:txBody>
      </p:sp>
      <p:graphicFrame>
        <p:nvGraphicFramePr>
          <p:cNvPr id="7" name="Table 7">
            <a:extLst>
              <a:ext uri="{FF2B5EF4-FFF2-40B4-BE49-F238E27FC236}">
                <a16:creationId xmlns:a16="http://schemas.microsoft.com/office/drawing/2014/main" id="{AF3D93DE-A15E-4E08-91F9-20E352E0166C}"/>
              </a:ext>
            </a:extLst>
          </p:cNvPr>
          <p:cNvGraphicFramePr>
            <a:graphicFrameLocks noGrp="1"/>
          </p:cNvGraphicFramePr>
          <p:nvPr>
            <p:ph idx="1"/>
            <p:extLst>
              <p:ext uri="{D42A27DB-BD31-4B8C-83A1-F6EECF244321}">
                <p14:modId xmlns:p14="http://schemas.microsoft.com/office/powerpoint/2010/main" val="2289146559"/>
              </p:ext>
            </p:extLst>
          </p:nvPr>
        </p:nvGraphicFramePr>
        <p:xfrm>
          <a:off x="1598" y="788346"/>
          <a:ext cx="12190400" cy="5547138"/>
        </p:xfrm>
        <a:graphic>
          <a:graphicData uri="http://schemas.openxmlformats.org/drawingml/2006/table">
            <a:tbl>
              <a:tblPr firstRow="1" bandRow="1">
                <a:tableStyleId>{68D230F3-CF80-4859-8CE7-A43EE81993B5}</a:tableStyleId>
              </a:tblPr>
              <a:tblGrid>
                <a:gridCol w="3047600">
                  <a:extLst>
                    <a:ext uri="{9D8B030D-6E8A-4147-A177-3AD203B41FA5}">
                      <a16:colId xmlns:a16="http://schemas.microsoft.com/office/drawing/2014/main" val="3316115237"/>
                    </a:ext>
                  </a:extLst>
                </a:gridCol>
                <a:gridCol w="3047600">
                  <a:extLst>
                    <a:ext uri="{9D8B030D-6E8A-4147-A177-3AD203B41FA5}">
                      <a16:colId xmlns:a16="http://schemas.microsoft.com/office/drawing/2014/main" val="2319420702"/>
                    </a:ext>
                  </a:extLst>
                </a:gridCol>
                <a:gridCol w="3047600">
                  <a:extLst>
                    <a:ext uri="{9D8B030D-6E8A-4147-A177-3AD203B41FA5}">
                      <a16:colId xmlns:a16="http://schemas.microsoft.com/office/drawing/2014/main" val="3599827577"/>
                    </a:ext>
                  </a:extLst>
                </a:gridCol>
                <a:gridCol w="3047600">
                  <a:extLst>
                    <a:ext uri="{9D8B030D-6E8A-4147-A177-3AD203B41FA5}">
                      <a16:colId xmlns:a16="http://schemas.microsoft.com/office/drawing/2014/main" val="3443278029"/>
                    </a:ext>
                  </a:extLst>
                </a:gridCol>
              </a:tblGrid>
              <a:tr h="1099030">
                <a:tc>
                  <a:txBody>
                    <a:bodyPr/>
                    <a:lstStyle/>
                    <a:p>
                      <a:r>
                        <a:rPr lang="en-US" dirty="0"/>
                        <a:t>Preservation Planning</a:t>
                      </a:r>
                    </a:p>
                  </a:txBody>
                  <a:tcPr anchor="ctr"/>
                </a:tc>
                <a:tc>
                  <a:txBody>
                    <a:bodyPr/>
                    <a:lstStyle/>
                    <a:p>
                      <a:r>
                        <a:rPr lang="en-US" dirty="0"/>
                        <a:t>Land Acquisition</a:t>
                      </a:r>
                    </a:p>
                  </a:txBody>
                  <a:tcPr anchor="ctr"/>
                </a:tc>
                <a:tc>
                  <a:txBody>
                    <a:bodyPr/>
                    <a:lstStyle/>
                    <a:p>
                      <a:r>
                        <a:rPr lang="en-US" dirty="0"/>
                        <a:t>Interpretive Modernization*</a:t>
                      </a:r>
                    </a:p>
                  </a:txBody>
                  <a:tcPr anchor="ctr"/>
                </a:tc>
                <a:tc>
                  <a:txBody>
                    <a:bodyPr/>
                    <a:lstStyle/>
                    <a:p>
                      <a:r>
                        <a:rPr lang="en-US" dirty="0"/>
                        <a:t>Battlefield </a:t>
                      </a:r>
                    </a:p>
                    <a:p>
                      <a:r>
                        <a:rPr lang="en-US" dirty="0"/>
                        <a:t>Restoration*</a:t>
                      </a:r>
                    </a:p>
                  </a:txBody>
                  <a:tcPr anchor="ctr"/>
                </a:tc>
                <a:extLst>
                  <a:ext uri="{0D108BD9-81ED-4DB2-BD59-A6C34878D82A}">
                    <a16:rowId xmlns:a16="http://schemas.microsoft.com/office/drawing/2014/main" val="3654058181"/>
                  </a:ext>
                </a:extLst>
              </a:tr>
              <a:tr h="636739">
                <a:tc>
                  <a:txBody>
                    <a:bodyPr/>
                    <a:lstStyle/>
                    <a:p>
                      <a:r>
                        <a:rPr lang="en-US" dirty="0"/>
                        <a:t>Annual, competitive</a:t>
                      </a:r>
                    </a:p>
                  </a:txBody>
                  <a:tcPr/>
                </a:tc>
                <a:tc>
                  <a:txBody>
                    <a:bodyPr/>
                    <a:lstStyle/>
                    <a:p>
                      <a:r>
                        <a:rPr lang="en-US" dirty="0"/>
                        <a:t>Rolling</a:t>
                      </a:r>
                    </a:p>
                  </a:txBody>
                  <a:tcPr/>
                </a:tc>
                <a:tc>
                  <a:txBody>
                    <a:bodyPr/>
                    <a:lstStyle/>
                    <a:p>
                      <a:r>
                        <a:rPr lang="en-US" dirty="0"/>
                        <a:t>Annual, competitive</a:t>
                      </a:r>
                    </a:p>
                  </a:txBody>
                  <a:tcPr/>
                </a:tc>
                <a:tc>
                  <a:txBody>
                    <a:bodyPr/>
                    <a:lstStyle/>
                    <a:p>
                      <a:r>
                        <a:rPr lang="en-US" dirty="0"/>
                        <a:t>TBD</a:t>
                      </a:r>
                    </a:p>
                  </a:txBody>
                  <a:tcPr/>
                </a:tc>
                <a:extLst>
                  <a:ext uri="{0D108BD9-81ED-4DB2-BD59-A6C34878D82A}">
                    <a16:rowId xmlns:a16="http://schemas.microsoft.com/office/drawing/2014/main" val="938949098"/>
                  </a:ext>
                </a:extLst>
              </a:tr>
              <a:tr h="636739">
                <a:tc>
                  <a:txBody>
                    <a:bodyPr/>
                    <a:lstStyle/>
                    <a:p>
                      <a:r>
                        <a:rPr lang="en-US" dirty="0"/>
                        <a:t>No match</a:t>
                      </a:r>
                    </a:p>
                  </a:txBody>
                  <a:tcPr/>
                </a:tc>
                <a:tc>
                  <a:txBody>
                    <a:bodyPr/>
                    <a:lstStyle/>
                    <a:p>
                      <a:r>
                        <a:rPr lang="en-US" dirty="0"/>
                        <a:t>50% match</a:t>
                      </a:r>
                    </a:p>
                  </a:txBody>
                  <a:tcPr/>
                </a:tc>
                <a:tc>
                  <a:txBody>
                    <a:bodyPr/>
                    <a:lstStyle/>
                    <a:p>
                      <a:r>
                        <a:rPr lang="en-US" dirty="0"/>
                        <a:t>50% match</a:t>
                      </a:r>
                    </a:p>
                  </a:txBody>
                  <a:tcPr/>
                </a:tc>
                <a:tc>
                  <a:txBody>
                    <a:bodyPr/>
                    <a:lstStyle/>
                    <a:p>
                      <a:r>
                        <a:rPr lang="en-US" dirty="0"/>
                        <a:t>50% match</a:t>
                      </a:r>
                    </a:p>
                  </a:txBody>
                  <a:tcPr/>
                </a:tc>
                <a:extLst>
                  <a:ext uri="{0D108BD9-81ED-4DB2-BD59-A6C34878D82A}">
                    <a16:rowId xmlns:a16="http://schemas.microsoft.com/office/drawing/2014/main" val="288789631"/>
                  </a:ext>
                </a:extLst>
              </a:tr>
              <a:tr h="636739">
                <a:tc>
                  <a:txBody>
                    <a:bodyPr/>
                    <a:lstStyle/>
                    <a:p>
                      <a:r>
                        <a:rPr lang="en-US" dirty="0"/>
                        <a:t>All periods of history</a:t>
                      </a:r>
                    </a:p>
                  </a:txBody>
                  <a:tcPr/>
                </a:tc>
                <a:tc>
                  <a:txBody>
                    <a:bodyPr/>
                    <a:lstStyle/>
                    <a:p>
                      <a:r>
                        <a:rPr lang="en-US" dirty="0"/>
                        <a:t>Rev War, 1812, Civil War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 War, 1812, Civil War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 War, 1812, Civil War</a:t>
                      </a:r>
                    </a:p>
                  </a:txBody>
                  <a:tcPr/>
                </a:tc>
                <a:extLst>
                  <a:ext uri="{0D108BD9-81ED-4DB2-BD59-A6C34878D82A}">
                    <a16:rowId xmlns:a16="http://schemas.microsoft.com/office/drawing/2014/main" val="2408830495"/>
                  </a:ext>
                </a:extLst>
              </a:tr>
              <a:tr h="1901152">
                <a:tc>
                  <a:txBody>
                    <a:bodyPr/>
                    <a:lstStyle/>
                    <a:p>
                      <a:r>
                        <a:rPr lang="en-US" dirty="0"/>
                        <a:t>Planning, research, and outreach activities excluding bricks-and-mortar preservation or restoration work</a:t>
                      </a:r>
                    </a:p>
                  </a:txBody>
                  <a:tcPr/>
                </a:tc>
                <a:tc>
                  <a:txBody>
                    <a:bodyPr/>
                    <a:lstStyle/>
                    <a:p>
                      <a:r>
                        <a:rPr lang="en-US" dirty="0"/>
                        <a:t>Land acquisition by state and local governments</a:t>
                      </a:r>
                    </a:p>
                  </a:txBody>
                  <a:tcPr/>
                </a:tc>
                <a:tc>
                  <a:txBody>
                    <a:bodyPr/>
                    <a:lstStyle/>
                    <a:p>
                      <a:r>
                        <a:rPr lang="en-US" dirty="0"/>
                        <a:t>Reimagining battlefield interpretation using technology – planning and implementation level</a:t>
                      </a:r>
                    </a:p>
                  </a:txBody>
                  <a:tcPr/>
                </a:tc>
                <a:tc>
                  <a:txBody>
                    <a:bodyPr/>
                    <a:lstStyle/>
                    <a:p>
                      <a:r>
                        <a:rPr lang="en-US" dirty="0"/>
                        <a:t>Restoration of landscapes to day-of-battle conditions, including plans and studies</a:t>
                      </a:r>
                    </a:p>
                  </a:txBody>
                  <a:tcPr/>
                </a:tc>
                <a:extLst>
                  <a:ext uri="{0D108BD9-81ED-4DB2-BD59-A6C34878D82A}">
                    <a16:rowId xmlns:a16="http://schemas.microsoft.com/office/drawing/2014/main" val="1519906205"/>
                  </a:ext>
                </a:extLst>
              </a:tr>
              <a:tr h="636739">
                <a:tc>
                  <a:txBody>
                    <a:bodyPr/>
                    <a:lstStyle/>
                    <a:p>
                      <a:r>
                        <a:rPr lang="en-US" dirty="0"/>
                        <a:t>$1.9 million per year</a:t>
                      </a:r>
                    </a:p>
                  </a:txBody>
                  <a:tcPr/>
                </a:tc>
                <a:tc>
                  <a:txBody>
                    <a:bodyPr/>
                    <a:lstStyle/>
                    <a:p>
                      <a:r>
                        <a:rPr lang="en-US" dirty="0"/>
                        <a:t>$10-13 million/year</a:t>
                      </a:r>
                    </a:p>
                  </a:txBody>
                  <a:tcPr/>
                </a:tc>
                <a:tc>
                  <a:txBody>
                    <a:bodyPr/>
                    <a:lstStyle/>
                    <a:p>
                      <a:r>
                        <a:rPr lang="en-US" dirty="0"/>
                        <a:t>Up to $1 million/year</a:t>
                      </a:r>
                    </a:p>
                  </a:txBody>
                  <a:tcPr/>
                </a:tc>
                <a:tc>
                  <a:txBody>
                    <a:bodyPr/>
                    <a:lstStyle/>
                    <a:p>
                      <a:r>
                        <a:rPr lang="en-US" dirty="0"/>
                        <a:t>Up to $1 million/year</a:t>
                      </a:r>
                    </a:p>
                  </a:txBody>
                  <a:tcPr/>
                </a:tc>
                <a:extLst>
                  <a:ext uri="{0D108BD9-81ED-4DB2-BD59-A6C34878D82A}">
                    <a16:rowId xmlns:a16="http://schemas.microsoft.com/office/drawing/2014/main" val="3395267778"/>
                  </a:ext>
                </a:extLst>
              </a:tr>
            </a:tbl>
          </a:graphicData>
        </a:graphic>
      </p:graphicFrame>
      <p:pic>
        <p:nvPicPr>
          <p:cNvPr id="11" name="Picture 10" descr="Brown arrowhead logo, point down. At top right, white text, National Park Service. At left, a tall tree. At bottom, a white bison stands on a green field ending in a distant tree line, a white lake at right. A snow-capped mountain towers behind. ">
            <a:extLst>
              <a:ext uri="{FF2B5EF4-FFF2-40B4-BE49-F238E27FC236}">
                <a16:creationId xmlns:a16="http://schemas.microsoft.com/office/drawing/2014/main" id="{2F19D990-06F7-4DD6-8FED-FD14B39A101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39108" y="164019"/>
            <a:ext cx="1196726" cy="1558137"/>
          </a:xfrm>
          <a:prstGeom prst="rect">
            <a:avLst/>
          </a:prstGeom>
        </p:spPr>
      </p:pic>
    </p:spTree>
    <p:extLst>
      <p:ext uri="{BB962C8B-B14F-4D97-AF65-F5344CB8AC3E}">
        <p14:creationId xmlns:p14="http://schemas.microsoft.com/office/powerpoint/2010/main" val="238305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descr="Green overbar with text box">
            <a:extLst>
              <a:ext uri="{FF2B5EF4-FFF2-40B4-BE49-F238E27FC236}">
                <a16:creationId xmlns:a16="http://schemas.microsoft.com/office/drawing/2014/main" id="{7BE0DBAA-1949-411E-890F-495658A13CF0}"/>
              </a:ext>
            </a:extLst>
          </p:cNvPr>
          <p:cNvSpPr>
            <a:spLocks noGrp="1"/>
          </p:cNvSpPr>
          <p:nvPr>
            <p:ph type="title" idx="4294967295"/>
          </p:nvPr>
        </p:nvSpPr>
        <p:spPr>
          <a:xfrm>
            <a:off x="0" y="-235407"/>
            <a:ext cx="12192000" cy="996044"/>
          </a:xfrm>
          <a:prstGeom prst="rect">
            <a:avLst/>
          </a:prstGeom>
          <a:solidFill>
            <a:srgbClr val="2B4A1D"/>
          </a:solidFill>
          <a:ln w="12700" cap="flat" cmpd="sng" algn="ctr">
            <a:solidFill>
              <a:srgbClr val="2B4A1D"/>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lt1"/>
                </a:solidFill>
                <a:effectLst/>
                <a:uLnTx/>
                <a:uFillTx/>
                <a:latin typeface="+mn-lt"/>
                <a:ea typeface="+mn-ea"/>
                <a:cs typeface="+mn-cs"/>
              </a:rPr>
              <a:t> </a:t>
            </a:r>
            <a:r>
              <a:rPr kumimoji="0" lang="en-US" sz="4000" b="0" i="0" u="none" strike="noStrike" kern="1200" cap="none" spc="0" normalizeH="0" baseline="0" noProof="0" dirty="0">
                <a:ln>
                  <a:noFill/>
                </a:ln>
                <a:solidFill>
                  <a:schemeClr val="lt1"/>
                </a:solidFill>
                <a:effectLst/>
                <a:uLnTx/>
                <a:uFillTx/>
                <a:latin typeface="Frutiger LT Std 45 Light" panose="020B0402020204020204" pitchFamily="34" charset="0"/>
                <a:ea typeface="+mn-ea"/>
                <a:cs typeface="+mn-cs"/>
              </a:rPr>
              <a:t>Preservation Planning Grant Basics</a:t>
            </a:r>
          </a:p>
        </p:txBody>
      </p:sp>
      <p:sp>
        <p:nvSpPr>
          <p:cNvPr id="3" name="Content Placeholder 2">
            <a:extLst>
              <a:ext uri="{FF2B5EF4-FFF2-40B4-BE49-F238E27FC236}">
                <a16:creationId xmlns:a16="http://schemas.microsoft.com/office/drawing/2014/main" id="{C85FAAB3-9CD6-44DF-B4E5-72ED24056A54}"/>
              </a:ext>
            </a:extLst>
          </p:cNvPr>
          <p:cNvSpPr>
            <a:spLocks noGrp="1"/>
          </p:cNvSpPr>
          <p:nvPr>
            <p:ph idx="1"/>
          </p:nvPr>
        </p:nvSpPr>
        <p:spPr>
          <a:xfrm>
            <a:off x="1" y="760638"/>
            <a:ext cx="11778342" cy="5272610"/>
          </a:xfrm>
        </p:spPr>
        <p:txBody>
          <a:bodyPr>
            <a:normAutofit/>
          </a:bodyPr>
          <a:lstStyle/>
          <a:p>
            <a:pPr>
              <a:spcBef>
                <a:spcPts val="1800"/>
              </a:spcBef>
              <a:buClr>
                <a:srgbClr val="2B4A1D"/>
              </a:buClr>
            </a:pPr>
            <a:endParaRPr lang="en-US" sz="800" dirty="0">
              <a:solidFill>
                <a:schemeClr val="tx1">
                  <a:lumMod val="75000"/>
                  <a:lumOff val="25000"/>
                </a:schemeClr>
              </a:solidFill>
              <a:latin typeface="Frutiger LT Std 45 Light" panose="020B0402020204020204" pitchFamily="34" charset="0"/>
            </a:endParaRPr>
          </a:p>
          <a:p>
            <a:pPr>
              <a:spcBef>
                <a:spcPts val="1800"/>
              </a:spcBef>
              <a:buClr>
                <a:srgbClr val="2B4A1D"/>
              </a:buClr>
            </a:pPr>
            <a:r>
              <a:rPr lang="en-US" sz="2600" dirty="0">
                <a:solidFill>
                  <a:schemeClr val="tx1">
                    <a:lumMod val="75000"/>
                    <a:lumOff val="25000"/>
                  </a:schemeClr>
                </a:solidFill>
                <a:latin typeface="Frutiger LT Std 45 Light" panose="020B0402020204020204" pitchFamily="34" charset="0"/>
              </a:rPr>
              <a:t>Battlefield Preservation Planning Grants fund documentation, research, planning, partnership building, interpretation, and outreach </a:t>
            </a:r>
          </a:p>
          <a:p>
            <a:pPr>
              <a:spcBef>
                <a:spcPts val="1800"/>
              </a:spcBef>
              <a:buClr>
                <a:srgbClr val="2B4A1D"/>
              </a:buClr>
            </a:pPr>
            <a:r>
              <a:rPr lang="en-US" sz="2600" dirty="0">
                <a:solidFill>
                  <a:schemeClr val="tx1">
                    <a:lumMod val="75000"/>
                    <a:lumOff val="25000"/>
                  </a:schemeClr>
                </a:solidFill>
                <a:latin typeface="Frutiger LT Std 45 Light" panose="020B0402020204020204" pitchFamily="34" charset="0"/>
              </a:rPr>
              <a:t>Projects can focus on battlefields and associated sites from </a:t>
            </a:r>
            <a:r>
              <a:rPr lang="en-US" sz="2600" b="1" dirty="0">
                <a:solidFill>
                  <a:schemeClr val="tx1">
                    <a:lumMod val="75000"/>
                    <a:lumOff val="25000"/>
                  </a:schemeClr>
                </a:solidFill>
                <a:latin typeface="Frutiger LT Std 45 Light" panose="020B0402020204020204" pitchFamily="34" charset="0"/>
              </a:rPr>
              <a:t>any period in American history</a:t>
            </a:r>
          </a:p>
          <a:p>
            <a:pPr>
              <a:spcBef>
                <a:spcPts val="1800"/>
              </a:spcBef>
              <a:buClr>
                <a:srgbClr val="2B4A1D"/>
              </a:buClr>
            </a:pPr>
            <a:r>
              <a:rPr lang="en-US" sz="2600" dirty="0">
                <a:solidFill>
                  <a:schemeClr val="tx1">
                    <a:lumMod val="75000"/>
                    <a:lumOff val="25000"/>
                  </a:schemeClr>
                </a:solidFill>
                <a:latin typeface="Frutiger LT Std 45 Light" panose="020B0402020204020204" pitchFamily="34" charset="0"/>
              </a:rPr>
              <a:t>Grants are awarded </a:t>
            </a:r>
            <a:r>
              <a:rPr lang="en-US" sz="2600" b="1" dirty="0">
                <a:solidFill>
                  <a:schemeClr val="tx1">
                    <a:lumMod val="75000"/>
                    <a:lumOff val="25000"/>
                  </a:schemeClr>
                </a:solidFill>
                <a:latin typeface="Frutiger LT Std 45 Light" panose="020B0402020204020204" pitchFamily="34" charset="0"/>
              </a:rPr>
              <a:t>annually</a:t>
            </a:r>
            <a:r>
              <a:rPr lang="en-US" sz="2600" dirty="0">
                <a:solidFill>
                  <a:schemeClr val="tx1">
                    <a:lumMod val="75000"/>
                    <a:lumOff val="25000"/>
                  </a:schemeClr>
                </a:solidFill>
                <a:latin typeface="Frutiger LT Std 45 Light" panose="020B0402020204020204" pitchFamily="34" charset="0"/>
              </a:rPr>
              <a:t> through a competitive merit review process</a:t>
            </a:r>
          </a:p>
          <a:p>
            <a:pPr>
              <a:spcBef>
                <a:spcPts val="1800"/>
              </a:spcBef>
              <a:buClr>
                <a:srgbClr val="2B4A1D"/>
              </a:buClr>
            </a:pPr>
            <a:r>
              <a:rPr lang="en-US" sz="2600" dirty="0">
                <a:solidFill>
                  <a:schemeClr val="tx1">
                    <a:lumMod val="75000"/>
                    <a:lumOff val="25000"/>
                  </a:schemeClr>
                </a:solidFill>
                <a:latin typeface="Frutiger LT Std 45 Light" panose="020B0402020204020204" pitchFamily="34" charset="0"/>
              </a:rPr>
              <a:t>Typical awards range from $30,000-$100,000, and </a:t>
            </a:r>
            <a:r>
              <a:rPr lang="en-US" sz="2600" b="1" dirty="0">
                <a:solidFill>
                  <a:schemeClr val="tx1">
                    <a:lumMod val="75000"/>
                    <a:lumOff val="25000"/>
                  </a:schemeClr>
                </a:solidFill>
                <a:latin typeface="Frutiger LT Std 45 Light" panose="020B0402020204020204" pitchFamily="34" charset="0"/>
              </a:rPr>
              <a:t>no match is required</a:t>
            </a:r>
            <a:endParaRPr lang="en-US" sz="2600" dirty="0">
              <a:solidFill>
                <a:schemeClr val="tx1">
                  <a:lumMod val="75000"/>
                  <a:lumOff val="25000"/>
                </a:schemeClr>
              </a:solidFill>
              <a:latin typeface="Frutiger LT Std 45 Light" panose="020B0402020204020204" pitchFamily="34" charset="0"/>
            </a:endParaRPr>
          </a:p>
          <a:p>
            <a:pPr>
              <a:spcBef>
                <a:spcPts val="1800"/>
              </a:spcBef>
              <a:buClr>
                <a:srgbClr val="2B4A1D"/>
              </a:buClr>
            </a:pPr>
            <a:r>
              <a:rPr lang="en-US" sz="2600" dirty="0">
                <a:solidFill>
                  <a:schemeClr val="tx1">
                    <a:lumMod val="75000"/>
                    <a:lumOff val="25000"/>
                  </a:schemeClr>
                </a:solidFill>
                <a:latin typeface="Frutiger LT Std 45 Light" panose="020B0402020204020204" pitchFamily="34" charset="0"/>
              </a:rPr>
              <a:t>Grant projects are typically completed in </a:t>
            </a:r>
            <a:r>
              <a:rPr lang="en-US" sz="2600" b="1" dirty="0">
                <a:solidFill>
                  <a:schemeClr val="tx1">
                    <a:lumMod val="75000"/>
                    <a:lumOff val="25000"/>
                  </a:schemeClr>
                </a:solidFill>
                <a:latin typeface="Frutiger LT Std 45 Light" panose="020B0402020204020204" pitchFamily="34" charset="0"/>
              </a:rPr>
              <a:t>two years</a:t>
            </a:r>
            <a:endParaRPr lang="en-US" sz="2600" dirty="0">
              <a:solidFill>
                <a:srgbClr val="2B4A1D"/>
              </a:solidFill>
            </a:endParaRPr>
          </a:p>
          <a:p>
            <a:pPr marL="0" indent="0">
              <a:buClr>
                <a:srgbClr val="2B4A1D"/>
              </a:buClr>
              <a:buNone/>
            </a:pPr>
            <a:endParaRPr lang="en-US" sz="3200" dirty="0">
              <a:solidFill>
                <a:srgbClr val="2B4A1D"/>
              </a:solidFill>
            </a:endParaRPr>
          </a:p>
        </p:txBody>
      </p:sp>
      <p:pic>
        <p:nvPicPr>
          <p:cNvPr id="11" name="Picture 10" descr="Brown arrowhead logo, point down. At top right, white text, National Park Service. At left, a tall tree. At bottom, a white bison stands on a green field ending in a distant tree line, a white lake at right. A snow-capped mountain towers behind. ">
            <a:extLst>
              <a:ext uri="{FF2B5EF4-FFF2-40B4-BE49-F238E27FC236}">
                <a16:creationId xmlns:a16="http://schemas.microsoft.com/office/drawing/2014/main" id="{2F19D990-06F7-4DD6-8FED-FD14B39A101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39108" y="164019"/>
            <a:ext cx="1196726" cy="1558137"/>
          </a:xfrm>
          <a:prstGeom prst="rect">
            <a:avLst/>
          </a:prstGeom>
        </p:spPr>
      </p:pic>
      <p:sp>
        <p:nvSpPr>
          <p:cNvPr id="16" name="Rectangle 15">
            <a:extLst>
              <a:ext uri="{FF2B5EF4-FFF2-40B4-BE49-F238E27FC236}">
                <a16:creationId xmlns:a16="http://schemas.microsoft.com/office/drawing/2014/main" id="{E31EF259-9DC5-4F1A-A17E-67D957DE2627}"/>
              </a:ext>
              <a:ext uri="{C183D7F6-B498-43B3-948B-1728B52AA6E4}">
                <adec:decorative xmlns:adec="http://schemas.microsoft.com/office/drawing/2017/decorative" val="1"/>
              </a:ext>
            </a:extLst>
          </p:cNvPr>
          <p:cNvSpPr/>
          <p:nvPr/>
        </p:nvSpPr>
        <p:spPr>
          <a:xfrm>
            <a:off x="0" y="6335486"/>
            <a:ext cx="12192000" cy="522514"/>
          </a:xfrm>
          <a:prstGeom prst="rect">
            <a:avLst/>
          </a:prstGeom>
          <a:solidFill>
            <a:srgbClr val="2B4A1D"/>
          </a:solidFill>
          <a:ln>
            <a:solidFill>
              <a:srgbClr val="2B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Tree>
    <p:extLst>
      <p:ext uri="{BB962C8B-B14F-4D97-AF65-F5344CB8AC3E}">
        <p14:creationId xmlns:p14="http://schemas.microsoft.com/office/powerpoint/2010/main" val="318655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2DEE7F-5247-4D47-953A-94B14944BAD2}"/>
              </a:ext>
            </a:extLst>
          </p:cNvPr>
          <p:cNvSpPr/>
          <p:nvPr/>
        </p:nvSpPr>
        <p:spPr>
          <a:xfrm>
            <a:off x="0" y="760632"/>
            <a:ext cx="3829727" cy="5170646"/>
          </a:xfrm>
          <a:prstGeom prst="rect">
            <a:avLst/>
          </a:prstGeom>
        </p:spPr>
        <p:txBody>
          <a:bodyPr wrap="square">
            <a:spAutoFit/>
          </a:bodyPr>
          <a:lstStyle/>
          <a:p>
            <a:endParaRPr lang="en-US" dirty="0"/>
          </a:p>
          <a:p>
            <a:r>
              <a:rPr lang="en-US" sz="2400" dirty="0"/>
              <a:t>Prior to 1916, over 90% of the black population of the United States lived in the South. But over the following 60 years almost 50% would move north and west into more industrialized, urban environments like the cities of Detroit and San Francisco.</a:t>
            </a:r>
          </a:p>
          <a:p>
            <a:endParaRPr lang="en-US" sz="2400" dirty="0"/>
          </a:p>
          <a:p>
            <a:r>
              <a:rPr lang="en-US" sz="2400" dirty="0"/>
              <a:t>The second wave of this Great Migration took place during World War 2. </a:t>
            </a:r>
          </a:p>
        </p:txBody>
      </p:sp>
      <p:pic>
        <p:nvPicPr>
          <p:cNvPr id="4" name="Content Placeholder 3" descr="Map of the United States showing paths of the Second Great Migration, 1940-1970">
            <a:extLst>
              <a:ext uri="{FF2B5EF4-FFF2-40B4-BE49-F238E27FC236}">
                <a16:creationId xmlns:a16="http://schemas.microsoft.com/office/drawing/2014/main" id="{12B60208-8048-45A6-8870-932EDFE234C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829727" y="760635"/>
            <a:ext cx="8362273" cy="5574848"/>
          </a:xfrm>
          <a:prstGeom prst="rect">
            <a:avLst/>
          </a:prstGeom>
          <a:ln>
            <a:noFill/>
          </a:ln>
          <a:effectLst>
            <a:outerShdw blurRad="190500" algn="tl" rotWithShape="0">
              <a:srgbClr val="000000">
                <a:alpha val="70000"/>
              </a:srgbClr>
            </a:outerShdw>
          </a:effectLst>
        </p:spPr>
      </p:pic>
      <p:sp>
        <p:nvSpPr>
          <p:cNvPr id="10" name="Title 9">
            <a:extLst>
              <a:ext uri="{FF2B5EF4-FFF2-40B4-BE49-F238E27FC236}">
                <a16:creationId xmlns:a16="http://schemas.microsoft.com/office/drawing/2014/main" id="{7BE0DBAA-1949-411E-890F-495658A13CF0}"/>
              </a:ext>
              <a:ext uri="{C183D7F6-B498-43B3-948B-1728B52AA6E4}">
                <adec:decorative xmlns:adec="http://schemas.microsoft.com/office/drawing/2017/decorative" val="1"/>
              </a:ext>
            </a:extLst>
          </p:cNvPr>
          <p:cNvSpPr>
            <a:spLocks noGrp="1"/>
          </p:cNvSpPr>
          <p:nvPr>
            <p:ph type="title" idx="4294967295"/>
          </p:nvPr>
        </p:nvSpPr>
        <p:spPr>
          <a:xfrm>
            <a:off x="0" y="-235407"/>
            <a:ext cx="12192000" cy="996044"/>
          </a:xfrm>
          <a:prstGeom prst="rect">
            <a:avLst/>
          </a:prstGeom>
          <a:solidFill>
            <a:srgbClr val="2B4A1D"/>
          </a:solidFill>
          <a:ln w="12700" cap="flat" cmpd="sng" algn="ctr">
            <a:solidFill>
              <a:srgbClr val="2B4A1D"/>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lt1"/>
                </a:solidFill>
                <a:effectLst/>
                <a:uLnTx/>
                <a:uFillTx/>
                <a:latin typeface="+mn-lt"/>
                <a:ea typeface="+mn-ea"/>
                <a:cs typeface="+mn-cs"/>
              </a:rPr>
              <a:t> </a:t>
            </a:r>
            <a:r>
              <a:rPr lang="en-US" sz="4000" dirty="0">
                <a:latin typeface="Frutiger LT Std 45 Light" panose="020B0402020204020204" pitchFamily="34" charset="0"/>
              </a:rPr>
              <a:t>Stories Big and Small </a:t>
            </a:r>
            <a:endParaRPr kumimoji="0" lang="en-US" sz="4000" b="0" i="0" u="none" strike="noStrike" kern="1200" cap="none" spc="0" normalizeH="0" baseline="0" noProof="0" dirty="0">
              <a:ln>
                <a:noFill/>
              </a:ln>
              <a:solidFill>
                <a:schemeClr val="lt1"/>
              </a:solidFill>
              <a:effectLst/>
              <a:uLnTx/>
              <a:uFillTx/>
              <a:latin typeface="Frutiger LT Std 45 Light" panose="020B0402020204020204" pitchFamily="34" charset="0"/>
              <a:ea typeface="+mn-ea"/>
              <a:cs typeface="+mn-cs"/>
            </a:endParaRPr>
          </a:p>
        </p:txBody>
      </p:sp>
      <p:pic>
        <p:nvPicPr>
          <p:cNvPr id="11" name="Picture 10">
            <a:extLst>
              <a:ext uri="{FF2B5EF4-FFF2-40B4-BE49-F238E27FC236}">
                <a16:creationId xmlns:a16="http://schemas.microsoft.com/office/drawing/2014/main" id="{2F19D990-06F7-4DD6-8FED-FD14B39A1011}"/>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39108" y="164019"/>
            <a:ext cx="1196726" cy="1558137"/>
          </a:xfrm>
          <a:prstGeom prst="rect">
            <a:avLst/>
          </a:prstGeom>
        </p:spPr>
      </p:pic>
      <p:sp>
        <p:nvSpPr>
          <p:cNvPr id="16" name="Rectangle 15">
            <a:extLst>
              <a:ext uri="{FF2B5EF4-FFF2-40B4-BE49-F238E27FC236}">
                <a16:creationId xmlns:a16="http://schemas.microsoft.com/office/drawing/2014/main" id="{E31EF259-9DC5-4F1A-A17E-67D957DE2627}"/>
              </a:ext>
              <a:ext uri="{C183D7F6-B498-43B3-948B-1728B52AA6E4}">
                <adec:decorative xmlns:adec="http://schemas.microsoft.com/office/drawing/2017/decorative" val="1"/>
              </a:ext>
            </a:extLst>
          </p:cNvPr>
          <p:cNvSpPr/>
          <p:nvPr/>
        </p:nvSpPr>
        <p:spPr>
          <a:xfrm>
            <a:off x="0" y="6335486"/>
            <a:ext cx="12192000" cy="522514"/>
          </a:xfrm>
          <a:prstGeom prst="rect">
            <a:avLst/>
          </a:prstGeom>
          <a:solidFill>
            <a:srgbClr val="2B4A1D"/>
          </a:solidFill>
          <a:ln>
            <a:solidFill>
              <a:srgbClr val="2B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8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E0DBAA-1949-411E-890F-495658A13CF0}"/>
              </a:ext>
              <a:ext uri="{C183D7F6-B498-43B3-948B-1728B52AA6E4}">
                <adec:decorative xmlns:adec="http://schemas.microsoft.com/office/drawing/2017/decorative" val="0"/>
              </a:ext>
            </a:extLst>
          </p:cNvPr>
          <p:cNvSpPr>
            <a:spLocks noGrp="1"/>
          </p:cNvSpPr>
          <p:nvPr>
            <p:ph type="title" idx="4294967295"/>
          </p:nvPr>
        </p:nvSpPr>
        <p:spPr>
          <a:xfrm>
            <a:off x="0" y="-235407"/>
            <a:ext cx="12192000" cy="996044"/>
          </a:xfrm>
          <a:prstGeom prst="rect">
            <a:avLst/>
          </a:prstGeom>
          <a:solidFill>
            <a:srgbClr val="2B4A1D"/>
          </a:solidFill>
          <a:ln w="12700" cap="flat" cmpd="sng" algn="ctr">
            <a:solidFill>
              <a:srgbClr val="2B4A1D"/>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lt1"/>
                </a:solidFill>
                <a:effectLst/>
                <a:uLnTx/>
                <a:uFillTx/>
                <a:latin typeface="Frutiger LT Std 45 Light" panose="020B0402020204020204" pitchFamily="34" charset="0"/>
                <a:ea typeface="+mn-ea"/>
                <a:cs typeface="+mn-cs"/>
              </a:rPr>
              <a:t> Stories Bound </a:t>
            </a:r>
            <a:r>
              <a:rPr lang="en-US" sz="4000" dirty="0">
                <a:latin typeface="Frutiger LT Std 45 Light" panose="020B0402020204020204" pitchFamily="34" charset="0"/>
              </a:rPr>
              <a:t>Together: Hunters </a:t>
            </a:r>
            <a:r>
              <a:rPr kumimoji="0" lang="en-US" sz="4000" b="0" i="0" u="none" strike="noStrike" kern="1200" cap="none" spc="0" normalizeH="0" baseline="0" noProof="0" dirty="0">
                <a:ln>
                  <a:noFill/>
                </a:ln>
                <a:solidFill>
                  <a:schemeClr val="lt1"/>
                </a:solidFill>
                <a:effectLst/>
                <a:uLnTx/>
                <a:uFillTx/>
                <a:latin typeface="Frutiger LT Std 45 Light" panose="020B0402020204020204" pitchFamily="34" charset="0"/>
                <a:ea typeface="+mn-ea"/>
                <a:cs typeface="+mn-cs"/>
              </a:rPr>
              <a:t>Point </a:t>
            </a:r>
          </a:p>
        </p:txBody>
      </p:sp>
      <p:sp>
        <p:nvSpPr>
          <p:cNvPr id="22" name="Rectangle 21">
            <a:extLst>
              <a:ext uri="{FF2B5EF4-FFF2-40B4-BE49-F238E27FC236}">
                <a16:creationId xmlns:a16="http://schemas.microsoft.com/office/drawing/2014/main" id="{E9429DA2-355C-4A04-A7BD-CCBAFC339091}"/>
              </a:ext>
            </a:extLst>
          </p:cNvPr>
          <p:cNvSpPr/>
          <p:nvPr/>
        </p:nvSpPr>
        <p:spPr>
          <a:xfrm>
            <a:off x="1" y="760636"/>
            <a:ext cx="6131172" cy="6078587"/>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sz="2600" dirty="0"/>
              <a:t>Hunters Point in San Francisco, California was one of many shipyards that serviced the American Navy during World War 2</a:t>
            </a:r>
          </a:p>
          <a:p>
            <a:pPr marL="285750" indent="-285750">
              <a:spcBef>
                <a:spcPts val="1000"/>
              </a:spcBef>
              <a:buFont typeface="Arial" panose="020B0604020202020204" pitchFamily="34" charset="0"/>
              <a:buChar char="•"/>
            </a:pPr>
            <a:r>
              <a:rPr lang="en-US" sz="2600" dirty="0"/>
              <a:t>7% of the workforce was African American by 1945, and a large portion of that number were black women. </a:t>
            </a:r>
          </a:p>
          <a:p>
            <a:pPr marL="739775" lvl="1" indent="-457200">
              <a:spcBef>
                <a:spcPts val="1000"/>
              </a:spcBef>
              <a:buFont typeface="Wingdings" panose="05000000000000000000" pitchFamily="2" charset="2"/>
              <a:buChar char="Ø"/>
              <a:tabLst>
                <a:tab pos="685800" algn="l"/>
              </a:tabLst>
            </a:pPr>
            <a:r>
              <a:rPr lang="en-US" sz="2600" dirty="0"/>
              <a:t>Black women were often tasked with the most physically demanding and labor-intensive jobs.</a:t>
            </a:r>
            <a:endParaRPr lang="en-US" sz="2600" dirty="0">
              <a:cs typeface="Calibri" panose="020F0502020204030204"/>
            </a:endParaRPr>
          </a:p>
          <a:p>
            <a:pPr marL="739775" lvl="1" indent="-457200">
              <a:spcBef>
                <a:spcPts val="1000"/>
              </a:spcBef>
              <a:buFont typeface="Wingdings" panose="05000000000000000000" pitchFamily="2" charset="2"/>
              <a:buChar char="Ø"/>
            </a:pPr>
            <a:r>
              <a:rPr lang="en-US" sz="2600" dirty="0"/>
              <a:t>Black women made up a larger portion of the labor force than their white female counterparts.</a:t>
            </a:r>
            <a:endParaRPr lang="en-US" sz="2600" dirty="0">
              <a:cs typeface="Calibri" panose="020F0502020204030204"/>
            </a:endParaRPr>
          </a:p>
          <a:p>
            <a:pPr marL="914400" lvl="1" indent="-457200">
              <a:buFont typeface="Wingdings" panose="05000000000000000000" pitchFamily="2" charset="2"/>
              <a:buChar char="v"/>
            </a:pPr>
            <a:endParaRPr lang="en-US" sz="2600" dirty="0"/>
          </a:p>
          <a:p>
            <a:pPr marL="285750" indent="-285750">
              <a:buFont typeface="Arial" panose="020B0604020202020204" pitchFamily="34" charset="0"/>
              <a:buChar char="•"/>
            </a:pPr>
            <a:endParaRPr lang="en-US" sz="2600" dirty="0"/>
          </a:p>
        </p:txBody>
      </p:sp>
      <p:pic>
        <p:nvPicPr>
          <p:cNvPr id="4" name="Content Placeholder 3" descr="An old photo of a shipyard">
            <a:extLst>
              <a:ext uri="{FF2B5EF4-FFF2-40B4-BE49-F238E27FC236}">
                <a16:creationId xmlns:a16="http://schemas.microsoft.com/office/drawing/2014/main" id="{12B60208-8048-45A6-8870-932EDFE234C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7136"/>
          <a:stretch/>
        </p:blipFill>
        <p:spPr>
          <a:xfrm>
            <a:off x="6207703" y="760637"/>
            <a:ext cx="5984297" cy="5664209"/>
          </a:xfrm>
          <a:prstGeom prst="rect">
            <a:avLst/>
          </a:prstGeom>
          <a:ln>
            <a:noFill/>
          </a:ln>
          <a:effectLst>
            <a:outerShdw blurRad="190500" algn="tl" rotWithShape="0">
              <a:srgbClr val="000000">
                <a:alpha val="70000"/>
              </a:srgbClr>
            </a:outerShdw>
          </a:effectLst>
        </p:spPr>
      </p:pic>
      <p:pic>
        <p:nvPicPr>
          <p:cNvPr id="2" name="Picture 1" descr="Close up of African American woman standing with a drill in front of reflection">
            <a:extLst>
              <a:ext uri="{FF2B5EF4-FFF2-40B4-BE49-F238E27FC236}">
                <a16:creationId xmlns:a16="http://schemas.microsoft.com/office/drawing/2014/main" id="{80CBCAC3-E0CD-4252-9B35-657FE6657460}"/>
              </a:ext>
            </a:extLst>
          </p:cNvPr>
          <p:cNvPicPr>
            <a:picLocks noChangeAspect="1"/>
          </p:cNvPicPr>
          <p:nvPr/>
        </p:nvPicPr>
        <p:blipFill rotWithShape="1">
          <a:blip r:embed="rId4"/>
          <a:srcRect r="23192"/>
          <a:stretch/>
        </p:blipFill>
        <p:spPr>
          <a:xfrm>
            <a:off x="9825517" y="3592286"/>
            <a:ext cx="2289953" cy="2743200"/>
          </a:xfrm>
          <a:prstGeom prst="rect">
            <a:avLst/>
          </a:prstGeom>
        </p:spPr>
      </p:pic>
      <p:cxnSp>
        <p:nvCxnSpPr>
          <p:cNvPr id="5" name="Straight Connector 4">
            <a:extLst>
              <a:ext uri="{FF2B5EF4-FFF2-40B4-BE49-F238E27FC236}">
                <a16:creationId xmlns:a16="http://schemas.microsoft.com/office/drawing/2014/main" id="{2F562AFE-B7E9-48C7-8D9C-6B01C03CACA9}"/>
              </a:ext>
              <a:ext uri="{C183D7F6-B498-43B3-948B-1728B52AA6E4}">
                <adec:decorative xmlns:adec="http://schemas.microsoft.com/office/drawing/2017/decorative" val="1"/>
              </a:ext>
            </a:extLst>
          </p:cNvPr>
          <p:cNvCxnSpPr>
            <a:cxnSpLocks/>
          </p:cNvCxnSpPr>
          <p:nvPr/>
        </p:nvCxnSpPr>
        <p:spPr>
          <a:xfrm>
            <a:off x="8949267" y="3207657"/>
            <a:ext cx="999066" cy="175622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DA7C4EE-A3F8-4D7A-BFC0-CF19CC332D9E}"/>
              </a:ext>
              <a:ext uri="{C183D7F6-B498-43B3-948B-1728B52AA6E4}">
                <adec:decorative xmlns:adec="http://schemas.microsoft.com/office/drawing/2017/decorative" val="1"/>
              </a:ext>
            </a:extLst>
          </p:cNvPr>
          <p:cNvCxnSpPr>
            <a:cxnSpLocks/>
          </p:cNvCxnSpPr>
          <p:nvPr/>
        </p:nvCxnSpPr>
        <p:spPr>
          <a:xfrm>
            <a:off x="8949267" y="3207657"/>
            <a:ext cx="2099733" cy="50074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F19D990-06F7-4DD6-8FED-FD14B39A1011}"/>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39108" y="164019"/>
            <a:ext cx="1196726" cy="1558137"/>
          </a:xfrm>
          <a:prstGeom prst="rect">
            <a:avLst/>
          </a:prstGeom>
        </p:spPr>
      </p:pic>
      <p:sp>
        <p:nvSpPr>
          <p:cNvPr id="16" name="Rectangle 15">
            <a:extLst>
              <a:ext uri="{FF2B5EF4-FFF2-40B4-BE49-F238E27FC236}">
                <a16:creationId xmlns:a16="http://schemas.microsoft.com/office/drawing/2014/main" id="{E31EF259-9DC5-4F1A-A17E-67D957DE2627}"/>
              </a:ext>
              <a:ext uri="{C183D7F6-B498-43B3-948B-1728B52AA6E4}">
                <adec:decorative xmlns:adec="http://schemas.microsoft.com/office/drawing/2017/decorative" val="1"/>
              </a:ext>
            </a:extLst>
          </p:cNvPr>
          <p:cNvSpPr/>
          <p:nvPr/>
        </p:nvSpPr>
        <p:spPr>
          <a:xfrm>
            <a:off x="0" y="6335486"/>
            <a:ext cx="12192000" cy="522514"/>
          </a:xfrm>
          <a:prstGeom prst="rect">
            <a:avLst/>
          </a:prstGeom>
          <a:solidFill>
            <a:srgbClr val="2B4A1D"/>
          </a:solidFill>
          <a:ln>
            <a:solidFill>
              <a:srgbClr val="2B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5A2076DC-2BFA-42A9-9BD8-6E0C62877DB2}"/>
              </a:ext>
              <a:ext uri="{C183D7F6-B498-43B3-948B-1728B52AA6E4}">
                <adec:decorative xmlns:adec="http://schemas.microsoft.com/office/drawing/2017/decorative" val="1"/>
              </a:ext>
            </a:extLst>
          </p:cNvPr>
          <p:cNvSpPr/>
          <p:nvPr/>
        </p:nvSpPr>
        <p:spPr>
          <a:xfrm>
            <a:off x="8857827" y="3116217"/>
            <a:ext cx="182880" cy="18288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2B4A1D"/>
                </a:solidFill>
              </a:ln>
              <a:noFill/>
            </a:endParaRPr>
          </a:p>
        </p:txBody>
      </p:sp>
    </p:spTree>
    <p:extLst>
      <p:ext uri="{BB962C8B-B14F-4D97-AF65-F5344CB8AC3E}">
        <p14:creationId xmlns:p14="http://schemas.microsoft.com/office/powerpoint/2010/main" val="132323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DD41E5DE9D9E43B625B7CF9A5F215D" ma:contentTypeVersion="9" ma:contentTypeDescription="Create a new document." ma:contentTypeScope="" ma:versionID="8a4aaed48323ac5ba743906c6c009ab9">
  <xsd:schema xmlns:xsd="http://www.w3.org/2001/XMLSchema" xmlns:xs="http://www.w3.org/2001/XMLSchema" xmlns:p="http://schemas.microsoft.com/office/2006/metadata/properties" xmlns:ns2="73e730c6-7d16-4a80-8d56-95fe64f6fbb0" xmlns:ns3="2b8eca42-bbaa-4602-a2b4-1626cec75391" targetNamespace="http://schemas.microsoft.com/office/2006/metadata/properties" ma:root="true" ma:fieldsID="ed392b03e4bfd6b4ffa593141076f9b9" ns2:_="" ns3:_="">
    <xsd:import namespace="73e730c6-7d16-4a80-8d56-95fe64f6fbb0"/>
    <xsd:import namespace="2b8eca42-bbaa-4602-a2b4-1626cec753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e730c6-7d16-4a80-8d56-95fe64f6fb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8eca42-bbaa-4602-a2b4-1626cec7539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93A7D8-E251-4BE1-969E-FDA9D29460DB}">
  <ds:schemaRefs>
    <ds:schemaRef ds:uri="http://schemas.microsoft.com/sharepoint/v3/contenttype/forms"/>
  </ds:schemaRefs>
</ds:datastoreItem>
</file>

<file path=customXml/itemProps2.xml><?xml version="1.0" encoding="utf-8"?>
<ds:datastoreItem xmlns:ds="http://schemas.openxmlformats.org/officeDocument/2006/customXml" ds:itemID="{3195007A-69B9-455C-95BA-E7BE7E29B8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e730c6-7d16-4a80-8d56-95fe64f6fbb0"/>
    <ds:schemaRef ds:uri="2b8eca42-bbaa-4602-a2b4-1626cec753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4C09A8-6482-41BB-893D-2150658E413B}">
  <ds:schemaRefs>
    <ds:schemaRef ds:uri="http://purl.org/dc/elements/1.1/"/>
    <ds:schemaRef ds:uri="73e730c6-7d16-4a80-8d56-95fe64f6fbb0"/>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purl.org/dc/terms/"/>
    <ds:schemaRef ds:uri="2b8eca42-bbaa-4602-a2b4-1626cec75391"/>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24156</TotalTime>
  <Words>5023</Words>
  <Application>Microsoft Office PowerPoint</Application>
  <PresentationFormat>Widescreen</PresentationFormat>
  <Paragraphs>319</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Frutiger LT Std 45 Light</vt:lpstr>
      <vt:lpstr>Wingdings</vt:lpstr>
      <vt:lpstr>Office Theme</vt:lpstr>
      <vt:lpstr>A New Tide: Armed Conflict  through the Eyes of Black America </vt:lpstr>
      <vt:lpstr>“What are their stories?” </vt:lpstr>
      <vt:lpstr>“Who were they as Individuals?”  </vt:lpstr>
      <vt:lpstr> What is the American Battlefield Protection Program?</vt:lpstr>
      <vt:lpstr> Telling All Americans’ Stories</vt:lpstr>
      <vt:lpstr> Battlefield Preservation Grant Programs</vt:lpstr>
      <vt:lpstr> Preservation Planning Grant Basics</vt:lpstr>
      <vt:lpstr> Stories Big and Small </vt:lpstr>
      <vt:lpstr> Stories Bound Together: Hunters Point </vt:lpstr>
      <vt:lpstr> Definitions </vt:lpstr>
      <vt:lpstr> Eligible Activities</vt:lpstr>
      <vt:lpstr> What is Not Eligible? </vt:lpstr>
      <vt:lpstr> Eligible Applicants</vt:lpstr>
      <vt:lpstr> North Carolina Revisited</vt:lpstr>
      <vt:lpstr> How to Apply</vt:lpstr>
      <vt:lpstr> Application Components</vt:lpstr>
      <vt:lpstr>Merit Review: NOFO Section E </vt:lpstr>
      <vt:lpstr> Review &amp; Award Timeline*</vt:lpstr>
      <vt:lpstr> What Stories Do you Want to Tell? </vt:lpstr>
      <vt:lpstr> Q&amp;A </vt:lpstr>
      <vt:lpstr> Feedback Opportunity</vt:lpstr>
      <vt:lpstr>Contact us any time!   abpp@nps.gov Philip Bailey: (202) 513-7126 Dr. Emily Button Kambic: (202) 354-2035  https://www.nps.gov/abpp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Brawdy</dc:creator>
  <cp:lastModifiedBy>Christie, Anna K</cp:lastModifiedBy>
  <cp:revision>154</cp:revision>
  <dcterms:created xsi:type="dcterms:W3CDTF">2019-03-19T15:55:05Z</dcterms:created>
  <dcterms:modified xsi:type="dcterms:W3CDTF">2022-03-18T20:52:46Z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0x0101009DDD41E5DE9D9E43B625B7CF9A5F215D</vt:lpwstr>
  </property>
</Properties>
</file>